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handoutMasterIdLst>
    <p:handoutMasterId r:id="rId41"/>
  </p:handoutMasterIdLst>
  <p:sldIdLst>
    <p:sldId id="831" r:id="rId4"/>
    <p:sldId id="861" r:id="rId6"/>
    <p:sldId id="1145" r:id="rId7"/>
    <p:sldId id="509" r:id="rId8"/>
    <p:sldId id="791" r:id="rId9"/>
    <p:sldId id="792" r:id="rId10"/>
    <p:sldId id="913" r:id="rId11"/>
    <p:sldId id="788" r:id="rId12"/>
    <p:sldId id="951" r:id="rId13"/>
    <p:sldId id="786" r:id="rId14"/>
    <p:sldId id="894" r:id="rId15"/>
    <p:sldId id="1030" r:id="rId16"/>
    <p:sldId id="1034" r:id="rId17"/>
    <p:sldId id="795" r:id="rId18"/>
    <p:sldId id="1036" r:id="rId19"/>
    <p:sldId id="1035" r:id="rId20"/>
    <p:sldId id="1059" r:id="rId21"/>
    <p:sldId id="1060" r:id="rId22"/>
    <p:sldId id="1033" r:id="rId23"/>
    <p:sldId id="1057" r:id="rId24"/>
    <p:sldId id="1058" r:id="rId25"/>
    <p:sldId id="1080" r:id="rId26"/>
    <p:sldId id="1112" r:id="rId27"/>
    <p:sldId id="1113" r:id="rId28"/>
    <p:sldId id="1114" r:id="rId29"/>
    <p:sldId id="1115" r:id="rId30"/>
    <p:sldId id="1116" r:id="rId31"/>
    <p:sldId id="952" r:id="rId32"/>
    <p:sldId id="1097" r:id="rId33"/>
    <p:sldId id="1136" r:id="rId34"/>
    <p:sldId id="1015" r:id="rId35"/>
    <p:sldId id="814" r:id="rId36"/>
    <p:sldId id="870" r:id="rId37"/>
    <p:sldId id="872" r:id="rId38"/>
    <p:sldId id="1014" r:id="rId39"/>
    <p:sldId id="404" r:id="rId40"/>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ung yuchen" initials="L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171"/>
    <a:srgbClr val="FF0000"/>
    <a:srgbClr val="FF89B9"/>
    <a:srgbClr val="C3D594"/>
    <a:srgbClr val="91C7EE"/>
    <a:srgbClr val="FCBD8E"/>
    <a:srgbClr val="FCC196"/>
    <a:srgbClr val="FB9E13"/>
    <a:srgbClr val="009ED6"/>
    <a:srgbClr val="D9F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74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57.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C9A6E8-2E7F-4236-A8B6-E28576BFB565}"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C9A6E8-2E7F-4236-A8B6-E28576BFB565}"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E2CA11-4B42-42CD-913B-9A2CDC405C1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png"/><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Arrow: Chevron 29"/>
          <p:cNvSpPr/>
          <p:nvPr userDrawn="1"/>
        </p:nvSpPr>
        <p:spPr>
          <a:xfrm>
            <a:off x="4251777" y="0"/>
            <a:ext cx="6096001" cy="6858000"/>
          </a:xfrm>
          <a:prstGeom prst="chevron">
            <a:avLst>
              <a:gd name="adj" fmla="val 56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0" name="Arrow: Chevron 29"/>
          <p:cNvSpPr/>
          <p:nvPr userDrawn="1"/>
        </p:nvSpPr>
        <p:spPr>
          <a:xfrm>
            <a:off x="1108527" y="0"/>
            <a:ext cx="6096001" cy="6858000"/>
          </a:xfrm>
          <a:prstGeom prst="chevron">
            <a:avLst>
              <a:gd name="adj" fmla="val 56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Rectangle 30"/>
          <p:cNvSpPr/>
          <p:nvPr userDrawn="1"/>
        </p:nvSpPr>
        <p:spPr>
          <a:xfrm>
            <a:off x="-1" y="537029"/>
            <a:ext cx="12192001" cy="5783942"/>
          </a:xfrm>
          <a:prstGeom prst="rect">
            <a:avLst/>
          </a:prstGeom>
          <a:solidFill>
            <a:srgbClr val="005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Arrow: Chevron 31"/>
          <p:cNvSpPr/>
          <p:nvPr userDrawn="1"/>
        </p:nvSpPr>
        <p:spPr>
          <a:xfrm flipH="1">
            <a:off x="-2305051" y="0"/>
            <a:ext cx="6096001" cy="6858000"/>
          </a:xfrm>
          <a:prstGeom prst="chevron">
            <a:avLst>
              <a:gd name="adj" fmla="val 56464"/>
            </a:avLst>
          </a:prstGeom>
          <a:solidFill>
            <a:srgbClr val="7AC8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Arrow: Chevron 31"/>
          <p:cNvSpPr/>
          <p:nvPr userDrawn="1"/>
        </p:nvSpPr>
        <p:spPr>
          <a:xfrm flipH="1">
            <a:off x="857249" y="0"/>
            <a:ext cx="6096001" cy="6858000"/>
          </a:xfrm>
          <a:prstGeom prst="chevron">
            <a:avLst>
              <a:gd name="adj" fmla="val 56464"/>
            </a:avLst>
          </a:prstGeom>
          <a:solidFill>
            <a:srgbClr val="7AC8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Sld>
  <p:clrMapOvr>
    <a:masterClrMapping/>
  </p:clrMapOvr>
  <p:transition spd="slow" advTm="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B1662D-AFA8-443C-A4B0-112430D1F934}" type="slidenum">
              <a:rPr lang="zh-CN" altLang="en-US" smtClean="0"/>
            </a:fld>
            <a:endParaRPr lang="zh-CN" altLang="en-US"/>
          </a:p>
        </p:txBody>
      </p:sp>
      <p:sp>
        <p:nvSpPr>
          <p:cNvPr id="11" name="TextBox 10"/>
          <p:cNvSpPr txBox="1"/>
          <p:nvPr userDrawn="1"/>
        </p:nvSpPr>
        <p:spPr>
          <a:xfrm>
            <a:off x="2168961"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spd="slow" advTm="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bg>
      <p:bgPr>
        <a:gradFill>
          <a:gsLst>
            <a:gs pos="0">
              <a:srgbClr val="7AC861"/>
            </a:gs>
            <a:gs pos="100000">
              <a:srgbClr val="005171"/>
            </a:gs>
          </a:gsLst>
          <a:lin ang="540000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B1662D-AFA8-443C-A4B0-112430D1F934}" type="slidenum">
              <a:rPr lang="zh-CN" altLang="en-US" smtClean="0"/>
            </a:fld>
            <a:endParaRPr lang="zh-CN" altLang="en-US"/>
          </a:p>
        </p:txBody>
      </p:sp>
      <p:sp>
        <p:nvSpPr>
          <p:cNvPr id="5" name="矩形 4"/>
          <p:cNvSpPr/>
          <p:nvPr userDrawn="1"/>
        </p:nvSpPr>
        <p:spPr>
          <a:xfrm>
            <a:off x="139700" y="160200"/>
            <a:ext cx="11912600" cy="6537600"/>
          </a:xfrm>
          <a:prstGeom prst="rect">
            <a:avLst/>
          </a:prstGeom>
          <a:solidFill>
            <a:schemeClr val="bg1"/>
          </a:solidFill>
          <a:ln>
            <a:no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10" name="PA-圆角矩形 6"/>
          <p:cNvSpPr/>
          <p:nvPr userDrawn="1">
            <p:custDataLst>
              <p:tags r:id="rId2"/>
            </p:custDataLst>
          </p:nvPr>
        </p:nvSpPr>
        <p:spPr>
          <a:xfrm>
            <a:off x="486368" y="1088840"/>
            <a:ext cx="11219264" cy="43013"/>
          </a:xfrm>
          <a:prstGeom prst="roundRect">
            <a:avLst>
              <a:gd name="adj" fmla="val 50000"/>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Tree>
  </p:cSld>
  <p:clrMapOvr>
    <a:masterClrMapping/>
  </p:clrMapOvr>
  <p:transition spd="slow" advTm="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空白">
    <p:bg>
      <p:bgPr>
        <a:solidFill>
          <a:schemeClr val="accent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B1662D-AFA8-443C-A4B0-112430D1F934}" type="slidenum">
              <a:rPr lang="zh-CN" altLang="en-US" smtClean="0"/>
            </a:fld>
            <a:endParaRPr lang="zh-CN" altLang="en-US"/>
          </a:p>
        </p:txBody>
      </p:sp>
      <p:sp>
        <p:nvSpPr>
          <p:cNvPr id="5" name="矩形 4"/>
          <p:cNvSpPr/>
          <p:nvPr userDrawn="1"/>
        </p:nvSpPr>
        <p:spPr>
          <a:xfrm>
            <a:off x="139700" y="160200"/>
            <a:ext cx="11912600" cy="6537600"/>
          </a:xfrm>
          <a:prstGeom prst="rect">
            <a:avLst/>
          </a:prstGeom>
          <a:solidFill>
            <a:srgbClr val="F7F7F7"/>
          </a:solidFill>
          <a:ln>
            <a:no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grpSp>
        <p:nvGrpSpPr>
          <p:cNvPr id="6" name="组合 5"/>
          <p:cNvGrpSpPr/>
          <p:nvPr userDrawn="1"/>
        </p:nvGrpSpPr>
        <p:grpSpPr>
          <a:xfrm>
            <a:off x="1130904" y="430797"/>
            <a:ext cx="3279182" cy="580925"/>
            <a:chOff x="426045" y="440323"/>
            <a:chExt cx="3279182" cy="580925"/>
          </a:xfrm>
        </p:grpSpPr>
        <p:sp>
          <p:nvSpPr>
            <p:cNvPr id="7" name="矩形 6"/>
            <p:cNvSpPr/>
            <p:nvPr/>
          </p:nvSpPr>
          <p:spPr>
            <a:xfrm>
              <a:off x="426045" y="440323"/>
              <a:ext cx="327918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9ED6"/>
                  </a:solidFill>
                  <a:effectLst/>
                  <a:uLnTx/>
                  <a:uFillTx/>
                  <a:latin typeface="方正兰亭粗黑简体" panose="02010600030101010101"/>
                  <a:ea typeface="方正兰亭粗黑简体" panose="02010600030101010101"/>
                  <a:cs typeface="+mn-cs"/>
                </a:rPr>
                <a:t>正弦函数的图像与性质</a:t>
              </a:r>
              <a:endParaRPr kumimoji="0" lang="zh-CN" altLang="en-US" sz="2400" b="0" i="0" u="none" strike="noStrike" kern="1200" cap="none" spc="0" normalizeH="0" baseline="0" noProof="0" dirty="0">
                <a:ln>
                  <a:noFill/>
                </a:ln>
                <a:solidFill>
                  <a:srgbClr val="009ED6"/>
                </a:solidFill>
                <a:effectLst/>
                <a:uLnTx/>
                <a:uFillTx/>
                <a:latin typeface="方正兰亭粗黑简体" panose="02010600030101010101"/>
                <a:ea typeface="方正兰亭粗黑简体" panose="02010600030101010101"/>
                <a:cs typeface="+mn-cs"/>
              </a:endParaRPr>
            </a:p>
          </p:txBody>
        </p:sp>
        <p:sp>
          <p:nvSpPr>
            <p:cNvPr id="8" name="矩形 7"/>
            <p:cNvSpPr/>
            <p:nvPr/>
          </p:nvSpPr>
          <p:spPr>
            <a:xfrm>
              <a:off x="426045" y="821193"/>
              <a:ext cx="3166285"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white">
                      <a:lumMod val="65000"/>
                    </a:prstClr>
                  </a:solidFill>
                  <a:effectLst/>
                  <a:uLnTx/>
                  <a:uFillTx/>
                  <a:latin typeface="小米兰亭" panose="02010600030101010101"/>
                  <a:ea typeface="小米兰亭" panose="02010600030101010101"/>
                  <a:cs typeface="+mn-cs"/>
                </a:rPr>
                <a:t>THE IMAGE AND PROPERTIES OF SINUSOIDAL FUNCTION</a:t>
              </a:r>
              <a:endParaRPr kumimoji="0" lang="zh-CN" altLang="en-US" sz="700" b="0" i="0" u="none" strike="noStrike" kern="1200" cap="none" spc="0" normalizeH="0" baseline="0" noProof="0" dirty="0">
                <a:ln>
                  <a:noFill/>
                </a:ln>
                <a:solidFill>
                  <a:prstClr val="white">
                    <a:lumMod val="65000"/>
                  </a:prstClr>
                </a:solidFill>
                <a:effectLst/>
                <a:uLnTx/>
                <a:uFillTx/>
                <a:latin typeface="小米兰亭" panose="02010600030101010101"/>
                <a:ea typeface="小米兰亭" panose="02010600030101010101"/>
                <a:cs typeface="+mn-cs"/>
              </a:endParaRPr>
            </a:p>
          </p:txBody>
        </p:sp>
      </p:grpSp>
      <p:pic>
        <p:nvPicPr>
          <p:cNvPr id="9" name="图片 8"/>
          <p:cNvPicPr>
            <a:picLocks noChangeAspect="1"/>
          </p:cNvPicPr>
          <p:nvPr userDrawn="1"/>
        </p:nvPicPr>
        <p:blipFill>
          <a:blip r:embed="rId2" cstate="screen"/>
          <a:stretch>
            <a:fillRect/>
          </a:stretch>
        </p:blipFill>
        <p:spPr>
          <a:xfrm>
            <a:off x="486368" y="416508"/>
            <a:ext cx="691329" cy="609693"/>
          </a:xfrm>
          <a:prstGeom prst="rect">
            <a:avLst/>
          </a:prstGeom>
        </p:spPr>
      </p:pic>
      <p:sp>
        <p:nvSpPr>
          <p:cNvPr id="10" name="PA-圆角矩形 6"/>
          <p:cNvSpPr/>
          <p:nvPr userDrawn="1">
            <p:custDataLst>
              <p:tags r:id="rId3"/>
            </p:custDataLst>
          </p:nvPr>
        </p:nvSpPr>
        <p:spPr>
          <a:xfrm>
            <a:off x="486368" y="1088840"/>
            <a:ext cx="11219264" cy="43013"/>
          </a:xfrm>
          <a:prstGeom prst="roundRect">
            <a:avLst>
              <a:gd name="adj" fmla="val 50000"/>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11" name="PA-PA_椭圆 1"/>
          <p:cNvSpPr/>
          <p:nvPr userDrawn="1">
            <p:custDataLst>
              <p:tags r:id="rId4"/>
            </p:custDataLst>
          </p:nvPr>
        </p:nvSpPr>
        <p:spPr>
          <a:xfrm>
            <a:off x="5268686"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PA-PA_椭圆 1"/>
          <p:cNvSpPr/>
          <p:nvPr userDrawn="1">
            <p:custDataLst>
              <p:tags r:id="rId5"/>
            </p:custDataLst>
          </p:nvPr>
        </p:nvSpPr>
        <p:spPr>
          <a:xfrm>
            <a:off x="6940509"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PA-PA_椭圆 1"/>
          <p:cNvSpPr/>
          <p:nvPr userDrawn="1">
            <p:custDataLst>
              <p:tags r:id="rId6"/>
            </p:custDataLst>
          </p:nvPr>
        </p:nvSpPr>
        <p:spPr>
          <a:xfrm>
            <a:off x="8612332" y="490753"/>
            <a:ext cx="1421477" cy="446739"/>
          </a:xfrm>
          <a:prstGeom prst="roundRect">
            <a:avLst>
              <a:gd name="adj" fmla="val 50000"/>
            </a:avLst>
          </a:prstGeom>
          <a:solidFill>
            <a:schemeClr val="accent1"/>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PA-PA_椭圆 1"/>
          <p:cNvSpPr/>
          <p:nvPr userDrawn="1">
            <p:custDataLst>
              <p:tags r:id="rId7"/>
            </p:custDataLst>
          </p:nvPr>
        </p:nvSpPr>
        <p:spPr>
          <a:xfrm>
            <a:off x="10284155"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PA-矩形 6"/>
          <p:cNvSpPr/>
          <p:nvPr userDrawn="1">
            <p:custDataLst>
              <p:tags r:id="rId8"/>
            </p:custDataLst>
          </p:nvPr>
        </p:nvSpPr>
        <p:spPr>
          <a:xfrm>
            <a:off x="10442675"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教学效果</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6" name="PA-矩形 7"/>
          <p:cNvSpPr/>
          <p:nvPr userDrawn="1">
            <p:custDataLst>
              <p:tags r:id="rId9"/>
            </p:custDataLst>
          </p:nvPr>
        </p:nvSpPr>
        <p:spPr>
          <a:xfrm>
            <a:off x="8769073"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教学过程</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7" name="PA-矩形 8"/>
          <p:cNvSpPr/>
          <p:nvPr userDrawn="1">
            <p:custDataLst>
              <p:tags r:id="rId10"/>
            </p:custDataLst>
          </p:nvPr>
        </p:nvSpPr>
        <p:spPr>
          <a:xfrm>
            <a:off x="7095471"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教学策略</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8" name="PA-矩形 9"/>
          <p:cNvSpPr/>
          <p:nvPr userDrawn="1">
            <p:custDataLst>
              <p:tags r:id="rId11"/>
            </p:custDataLst>
          </p:nvPr>
        </p:nvSpPr>
        <p:spPr>
          <a:xfrm>
            <a:off x="5421869" y="533096"/>
            <a:ext cx="110799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教学分析</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Tree>
  </p:cSld>
  <p:clrMapOvr>
    <a:masterClrMapping/>
  </p:clrMapOvr>
  <p:transition spd="slow"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grpSp>
        <p:nvGrpSpPr>
          <p:cNvPr id="24" name="Group 23"/>
          <p:cNvGrpSpPr/>
          <p:nvPr userDrawn="1"/>
        </p:nvGrpSpPr>
        <p:grpSpPr>
          <a:xfrm>
            <a:off x="-1712688" y="350"/>
            <a:ext cx="13904688" cy="3726598"/>
            <a:chOff x="-1712688" y="-297946"/>
            <a:chExt cx="15017690" cy="4024894"/>
          </a:xfrm>
        </p:grpSpPr>
        <p:sp>
          <p:nvSpPr>
            <p:cNvPr id="25" name="Arrow: Chevron 24"/>
            <p:cNvSpPr/>
            <p:nvPr/>
          </p:nvSpPr>
          <p:spPr>
            <a:xfrm flipH="1">
              <a:off x="-1712688" y="-297946"/>
              <a:ext cx="3577684" cy="4024894"/>
            </a:xfrm>
            <a:prstGeom prst="chevron">
              <a:avLst>
                <a:gd name="adj" fmla="val 5646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6" name="Rectangle 25"/>
            <p:cNvSpPr/>
            <p:nvPr/>
          </p:nvSpPr>
          <p:spPr>
            <a:xfrm>
              <a:off x="-1" y="1"/>
              <a:ext cx="13305003"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Arrow: Chevron 26"/>
            <p:cNvSpPr/>
            <p:nvPr/>
          </p:nvSpPr>
          <p:spPr>
            <a:xfrm>
              <a:off x="297630" y="-297946"/>
              <a:ext cx="3577684" cy="4024894"/>
            </a:xfrm>
            <a:prstGeom prst="chevron">
              <a:avLst>
                <a:gd name="adj" fmla="val 56464"/>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8" name="Right Triangle 27"/>
            <p:cNvSpPr/>
            <p:nvPr/>
          </p:nvSpPr>
          <p:spPr>
            <a:xfrm rot="13500000">
              <a:off x="-447090" y="1267412"/>
              <a:ext cx="894177" cy="894177"/>
            </a:xfrm>
            <a:prstGeom prst="rtTriangle">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9" name="Rectangle 28"/>
          <p:cNvSpPr/>
          <p:nvPr userDrawn="1"/>
        </p:nvSpPr>
        <p:spPr>
          <a:xfrm>
            <a:off x="0" y="6734628"/>
            <a:ext cx="12192000" cy="1378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1"/>
          <p:cNvSpPr>
            <a:spLocks noGrp="1"/>
          </p:cNvSpPr>
          <p:nvPr>
            <p:ph type="title"/>
          </p:nvPr>
        </p:nvSpPr>
        <p:spPr>
          <a:xfrm>
            <a:off x="3606315" y="1494176"/>
            <a:ext cx="8337528" cy="738943"/>
          </a:xfrm>
        </p:spPr>
        <p:txBody>
          <a:bodyPr anchor="b">
            <a:normAutofit/>
          </a:bodyPr>
          <a:lstStyle>
            <a:lvl1pPr algn="l">
              <a:defRPr lang="id-ID" sz="4000" kern="1200" dirty="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id-ID" dirty="0"/>
          </a:p>
        </p:txBody>
      </p:sp>
      <p:sp>
        <p:nvSpPr>
          <p:cNvPr id="23" name="Freeform: Shape 22"/>
          <p:cNvSpPr/>
          <p:nvPr userDrawn="1"/>
        </p:nvSpPr>
        <p:spPr>
          <a:xfrm rot="5400000">
            <a:off x="-209550" y="-5294087"/>
            <a:ext cx="12611101" cy="17446171"/>
          </a:xfrm>
          <a:custGeom>
            <a:avLst/>
            <a:gdLst>
              <a:gd name="connsiteX0" fmla="*/ 2876551 w 12611101"/>
              <a:gd name="connsiteY0" fmla="*/ 14819085 h 17446171"/>
              <a:gd name="connsiteX1" fmla="*/ 9734552 w 12611101"/>
              <a:gd name="connsiteY1" fmla="*/ 14819085 h 17446171"/>
              <a:gd name="connsiteX2" fmla="*/ 9734552 w 12611101"/>
              <a:gd name="connsiteY2" fmla="*/ 2627086 h 17446171"/>
              <a:gd name="connsiteX3" fmla="*/ 2876551 w 12611101"/>
              <a:gd name="connsiteY3" fmla="*/ 2627086 h 17446171"/>
              <a:gd name="connsiteX4" fmla="*/ 0 w 12611101"/>
              <a:gd name="connsiteY4" fmla="*/ 2627086 h 17446171"/>
              <a:gd name="connsiteX5" fmla="*/ 0 w 12611101"/>
              <a:gd name="connsiteY5" fmla="*/ 0 h 17446171"/>
              <a:gd name="connsiteX6" fmla="*/ 9734552 w 12611101"/>
              <a:gd name="connsiteY6" fmla="*/ 0 h 17446171"/>
              <a:gd name="connsiteX7" fmla="*/ 11068052 w 12611101"/>
              <a:gd name="connsiteY7" fmla="*/ 0 h 17446171"/>
              <a:gd name="connsiteX8" fmla="*/ 12611101 w 12611101"/>
              <a:gd name="connsiteY8" fmla="*/ 0 h 17446171"/>
              <a:gd name="connsiteX9" fmla="*/ 12611101 w 12611101"/>
              <a:gd name="connsiteY9" fmla="*/ 17446171 h 17446171"/>
              <a:gd name="connsiteX10" fmla="*/ 9960512 w 12611101"/>
              <a:gd name="connsiteY10" fmla="*/ 17446171 h 17446171"/>
              <a:gd name="connsiteX11" fmla="*/ 9734552 w 12611101"/>
              <a:gd name="connsiteY11" fmla="*/ 17446171 h 17446171"/>
              <a:gd name="connsiteX12" fmla="*/ 3 w 12611101"/>
              <a:gd name="connsiteY12" fmla="*/ 17446171 h 17446171"/>
              <a:gd name="connsiteX13" fmla="*/ 3 w 12611101"/>
              <a:gd name="connsiteY13" fmla="*/ 15196460 h 17446171"/>
              <a:gd name="connsiteX14" fmla="*/ 2 w 12611101"/>
              <a:gd name="connsiteY14" fmla="*/ 15196460 h 17446171"/>
              <a:gd name="connsiteX15" fmla="*/ 2 w 12611101"/>
              <a:gd name="connsiteY15" fmla="*/ 2627086 h 17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11101" h="17446171">
                <a:moveTo>
                  <a:pt x="2876551" y="14819085"/>
                </a:moveTo>
                <a:lnTo>
                  <a:pt x="9734552" y="14819085"/>
                </a:lnTo>
                <a:lnTo>
                  <a:pt x="9734552" y="2627086"/>
                </a:lnTo>
                <a:lnTo>
                  <a:pt x="2876551" y="2627086"/>
                </a:lnTo>
                <a:close/>
                <a:moveTo>
                  <a:pt x="0" y="2627086"/>
                </a:moveTo>
                <a:lnTo>
                  <a:pt x="0" y="0"/>
                </a:lnTo>
                <a:lnTo>
                  <a:pt x="9734552" y="0"/>
                </a:lnTo>
                <a:lnTo>
                  <a:pt x="11068052" y="0"/>
                </a:lnTo>
                <a:lnTo>
                  <a:pt x="12611101" y="0"/>
                </a:lnTo>
                <a:lnTo>
                  <a:pt x="12611101" y="17446171"/>
                </a:lnTo>
                <a:lnTo>
                  <a:pt x="9960512" y="17446171"/>
                </a:lnTo>
                <a:lnTo>
                  <a:pt x="9734552" y="17446171"/>
                </a:lnTo>
                <a:lnTo>
                  <a:pt x="3" y="17446171"/>
                </a:lnTo>
                <a:lnTo>
                  <a:pt x="3" y="15196460"/>
                </a:lnTo>
                <a:lnTo>
                  <a:pt x="2" y="15196460"/>
                </a:lnTo>
                <a:lnTo>
                  <a:pt x="2" y="2627086"/>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slow" advTm="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空白">
    <p:bg>
      <p:bgPr>
        <a:solidFill>
          <a:schemeClr val="accent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B1662D-AFA8-443C-A4B0-112430D1F934}" type="slidenum">
              <a:rPr lang="zh-CN" altLang="en-US" smtClean="0"/>
            </a:fld>
            <a:endParaRPr lang="zh-CN" altLang="en-US"/>
          </a:p>
        </p:txBody>
      </p:sp>
      <p:sp>
        <p:nvSpPr>
          <p:cNvPr id="5" name="矩形 4"/>
          <p:cNvSpPr/>
          <p:nvPr userDrawn="1"/>
        </p:nvSpPr>
        <p:spPr>
          <a:xfrm>
            <a:off x="139700" y="160200"/>
            <a:ext cx="11912600" cy="6537600"/>
          </a:xfrm>
          <a:prstGeom prst="rect">
            <a:avLst/>
          </a:prstGeom>
          <a:solidFill>
            <a:srgbClr val="F7F7F7"/>
          </a:solidFill>
          <a:ln>
            <a:noFill/>
          </a:ln>
          <a:effectLst>
            <a:outerShdw blurRad="1651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grpSp>
        <p:nvGrpSpPr>
          <p:cNvPr id="6" name="组合 5"/>
          <p:cNvGrpSpPr/>
          <p:nvPr userDrawn="1"/>
        </p:nvGrpSpPr>
        <p:grpSpPr>
          <a:xfrm>
            <a:off x="1130904" y="430797"/>
            <a:ext cx="3279182" cy="580925"/>
            <a:chOff x="426045" y="440323"/>
            <a:chExt cx="3279182" cy="580925"/>
          </a:xfrm>
        </p:grpSpPr>
        <p:sp>
          <p:nvSpPr>
            <p:cNvPr id="7" name="矩形 6"/>
            <p:cNvSpPr/>
            <p:nvPr/>
          </p:nvSpPr>
          <p:spPr>
            <a:xfrm>
              <a:off x="426045" y="440323"/>
              <a:ext cx="327918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9ED6"/>
                  </a:solidFill>
                  <a:effectLst/>
                  <a:uLnTx/>
                  <a:uFillTx/>
                  <a:latin typeface="方正兰亭粗黑简体" panose="02010600030101010101"/>
                  <a:ea typeface="方正兰亭粗黑简体" panose="02010600030101010101"/>
                  <a:cs typeface="+mn-cs"/>
                </a:rPr>
                <a:t>正弦函数的图像与性质</a:t>
              </a:r>
              <a:endParaRPr kumimoji="0" lang="zh-CN" altLang="en-US" sz="2400" b="0" i="0" u="none" strike="noStrike" kern="1200" cap="none" spc="0" normalizeH="0" baseline="0" noProof="0" dirty="0">
                <a:ln>
                  <a:noFill/>
                </a:ln>
                <a:solidFill>
                  <a:srgbClr val="009ED6"/>
                </a:solidFill>
                <a:effectLst/>
                <a:uLnTx/>
                <a:uFillTx/>
                <a:latin typeface="方正兰亭粗黑简体" panose="02010600030101010101"/>
                <a:ea typeface="方正兰亭粗黑简体" panose="02010600030101010101"/>
                <a:cs typeface="+mn-cs"/>
              </a:endParaRPr>
            </a:p>
          </p:txBody>
        </p:sp>
        <p:sp>
          <p:nvSpPr>
            <p:cNvPr id="8" name="矩形 7"/>
            <p:cNvSpPr/>
            <p:nvPr/>
          </p:nvSpPr>
          <p:spPr>
            <a:xfrm>
              <a:off x="426045" y="821193"/>
              <a:ext cx="3166285"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white">
                      <a:lumMod val="65000"/>
                    </a:prstClr>
                  </a:solidFill>
                  <a:effectLst/>
                  <a:uLnTx/>
                  <a:uFillTx/>
                  <a:latin typeface="小米兰亭" panose="02010600030101010101"/>
                  <a:ea typeface="小米兰亭" panose="02010600030101010101"/>
                  <a:cs typeface="+mn-cs"/>
                </a:rPr>
                <a:t>THE IMAGE AND PROPERTIES OF SINUSOIDAL FUNCTION</a:t>
              </a:r>
              <a:endParaRPr kumimoji="0" lang="zh-CN" altLang="en-US" sz="700" b="0" i="0" u="none" strike="noStrike" kern="1200" cap="none" spc="0" normalizeH="0" baseline="0" noProof="0" dirty="0">
                <a:ln>
                  <a:noFill/>
                </a:ln>
                <a:solidFill>
                  <a:prstClr val="white">
                    <a:lumMod val="65000"/>
                  </a:prstClr>
                </a:solidFill>
                <a:effectLst/>
                <a:uLnTx/>
                <a:uFillTx/>
                <a:latin typeface="小米兰亭" panose="02010600030101010101"/>
                <a:ea typeface="小米兰亭" panose="02010600030101010101"/>
                <a:cs typeface="+mn-cs"/>
              </a:endParaRPr>
            </a:p>
          </p:txBody>
        </p:sp>
      </p:grpSp>
      <p:pic>
        <p:nvPicPr>
          <p:cNvPr id="9" name="图片 8"/>
          <p:cNvPicPr>
            <a:picLocks noChangeAspect="1"/>
          </p:cNvPicPr>
          <p:nvPr userDrawn="1"/>
        </p:nvPicPr>
        <p:blipFill>
          <a:blip r:embed="rId2" cstate="screen"/>
          <a:stretch>
            <a:fillRect/>
          </a:stretch>
        </p:blipFill>
        <p:spPr>
          <a:xfrm>
            <a:off x="486368" y="416508"/>
            <a:ext cx="691329" cy="609693"/>
          </a:xfrm>
          <a:prstGeom prst="rect">
            <a:avLst/>
          </a:prstGeom>
        </p:spPr>
      </p:pic>
      <p:sp>
        <p:nvSpPr>
          <p:cNvPr id="10" name="PA-圆角矩形 6"/>
          <p:cNvSpPr/>
          <p:nvPr userDrawn="1">
            <p:custDataLst>
              <p:tags r:id="rId3"/>
            </p:custDataLst>
          </p:nvPr>
        </p:nvSpPr>
        <p:spPr>
          <a:xfrm>
            <a:off x="486368" y="1088840"/>
            <a:ext cx="11219264" cy="43013"/>
          </a:xfrm>
          <a:prstGeom prst="roundRect">
            <a:avLst>
              <a:gd name="adj" fmla="val 50000"/>
            </a:avLst>
          </a:prstGeom>
          <a:gradFill>
            <a:gsLst>
              <a:gs pos="0">
                <a:schemeClr val="bg1">
                  <a:lumMod val="7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11" name="PA-PA_椭圆 1"/>
          <p:cNvSpPr/>
          <p:nvPr userDrawn="1">
            <p:custDataLst>
              <p:tags r:id="rId4"/>
            </p:custDataLst>
          </p:nvPr>
        </p:nvSpPr>
        <p:spPr>
          <a:xfrm>
            <a:off x="5268686"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PA-PA_椭圆 1"/>
          <p:cNvSpPr/>
          <p:nvPr userDrawn="1">
            <p:custDataLst>
              <p:tags r:id="rId5"/>
            </p:custDataLst>
          </p:nvPr>
        </p:nvSpPr>
        <p:spPr>
          <a:xfrm>
            <a:off x="6940509"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PA-PA_椭圆 1"/>
          <p:cNvSpPr/>
          <p:nvPr userDrawn="1">
            <p:custDataLst>
              <p:tags r:id="rId6"/>
            </p:custDataLst>
          </p:nvPr>
        </p:nvSpPr>
        <p:spPr>
          <a:xfrm>
            <a:off x="8612332" y="490753"/>
            <a:ext cx="1421477" cy="446739"/>
          </a:xfrm>
          <a:prstGeom prst="roundRect">
            <a:avLst>
              <a:gd name="adj" fmla="val 50000"/>
            </a:avLst>
          </a:prstGeom>
          <a:solidFill>
            <a:schemeClr val="accent1"/>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PA-PA_椭圆 1"/>
          <p:cNvSpPr/>
          <p:nvPr userDrawn="1">
            <p:custDataLst>
              <p:tags r:id="rId7"/>
            </p:custDataLst>
          </p:nvPr>
        </p:nvSpPr>
        <p:spPr>
          <a:xfrm>
            <a:off x="10284155" y="490753"/>
            <a:ext cx="1421477" cy="446739"/>
          </a:xfrm>
          <a:prstGeom prst="roundRect">
            <a:avLst>
              <a:gd name="adj" fmla="val 50000"/>
            </a:avLst>
          </a:prstGeom>
          <a:solidFill>
            <a:srgbClr val="C0C9D6"/>
          </a:solidFill>
          <a:ln w="31750">
            <a:gradFill>
              <a:gsLst>
                <a:gs pos="0">
                  <a:schemeClr val="bg1">
                    <a:lumMod val="75000"/>
                  </a:schemeClr>
                </a:gs>
                <a:gs pos="100000">
                  <a:schemeClr val="bg1"/>
                </a:gs>
              </a:gsLst>
              <a:lin ang="5400000" scaled="1"/>
            </a:gradFill>
          </a:ln>
          <a:effectLst>
            <a:innerShdw blurRad="1651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PA-矩形 6"/>
          <p:cNvSpPr/>
          <p:nvPr userDrawn="1">
            <p:custDataLst>
              <p:tags r:id="rId8"/>
            </p:custDataLst>
          </p:nvPr>
        </p:nvSpPr>
        <p:spPr>
          <a:xfrm>
            <a:off x="10442675"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教学效果</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6" name="PA-矩形 7"/>
          <p:cNvSpPr/>
          <p:nvPr userDrawn="1">
            <p:custDataLst>
              <p:tags r:id="rId9"/>
            </p:custDataLst>
          </p:nvPr>
        </p:nvSpPr>
        <p:spPr>
          <a:xfrm>
            <a:off x="8769073"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教学过程</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7" name="PA-矩形 8"/>
          <p:cNvSpPr/>
          <p:nvPr userDrawn="1">
            <p:custDataLst>
              <p:tags r:id="rId10"/>
            </p:custDataLst>
          </p:nvPr>
        </p:nvSpPr>
        <p:spPr>
          <a:xfrm>
            <a:off x="7095471" y="53309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教学策略</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sp>
        <p:nvSpPr>
          <p:cNvPr id="18" name="PA-矩形 9"/>
          <p:cNvSpPr/>
          <p:nvPr userDrawn="1">
            <p:custDataLst>
              <p:tags r:id="rId11"/>
            </p:custDataLst>
          </p:nvPr>
        </p:nvSpPr>
        <p:spPr>
          <a:xfrm>
            <a:off x="5421869" y="533096"/>
            <a:ext cx="110799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rPr>
              <a:t>教学分析</a:t>
            </a:r>
            <a:endParaRPr kumimoji="0" lang="zh-CN" altLang="en-US" sz="1800" b="0" i="0" u="none" strike="noStrike" kern="1200" cap="none" spc="0" normalizeH="0" baseline="0" noProof="0" dirty="0">
              <a:ln>
                <a:noFill/>
              </a:ln>
              <a:solidFill>
                <a:prstClr val="white"/>
              </a:solidFill>
              <a:effectLst/>
              <a:uLnTx/>
              <a:uFillTx/>
              <a:latin typeface="方正兰亭粗黑简体" panose="02010600030101010101"/>
              <a:ea typeface="方正兰亭粗黑简体" panose="02010600030101010101"/>
              <a:cs typeface="+mn-ea"/>
              <a:sym typeface="微软雅黑" panose="020B0503020204020204" pitchFamily="34" charset="-122"/>
            </a:endParaRPr>
          </a:p>
        </p:txBody>
      </p:sp>
      <p:grpSp>
        <p:nvGrpSpPr>
          <p:cNvPr id="19" name="组合 18"/>
          <p:cNvGrpSpPr/>
          <p:nvPr userDrawn="1"/>
        </p:nvGrpSpPr>
        <p:grpSpPr>
          <a:xfrm>
            <a:off x="47624" y="2161827"/>
            <a:ext cx="1731479" cy="551245"/>
            <a:chOff x="47624" y="2161827"/>
            <a:chExt cx="1731479" cy="551245"/>
          </a:xfrm>
        </p:grpSpPr>
        <p:sp>
          <p:nvSpPr>
            <p:cNvPr id="20" name="直角三角形 19"/>
            <p:cNvSpPr/>
            <p:nvPr/>
          </p:nvSpPr>
          <p:spPr>
            <a:xfrm rot="16200000" flipH="1">
              <a:off x="41676" y="2615046"/>
              <a:ext cx="103976" cy="920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grpSp>
          <p:nvGrpSpPr>
            <p:cNvPr id="21" name="组合 20"/>
            <p:cNvGrpSpPr/>
            <p:nvPr/>
          </p:nvGrpSpPr>
          <p:grpSpPr>
            <a:xfrm>
              <a:off x="47624" y="2161827"/>
              <a:ext cx="1731479" cy="447270"/>
              <a:chOff x="47624" y="2136427"/>
              <a:chExt cx="1731479" cy="447270"/>
            </a:xfrm>
          </p:grpSpPr>
          <p:sp>
            <p:nvSpPr>
              <p:cNvPr id="23" name="五边形 61"/>
              <p:cNvSpPr/>
              <p:nvPr/>
            </p:nvSpPr>
            <p:spPr>
              <a:xfrm>
                <a:off x="47624" y="2136427"/>
                <a:ext cx="1731479" cy="447270"/>
              </a:xfrm>
              <a:prstGeom prst="homePlate">
                <a:avLst/>
              </a:prstGeom>
              <a:solidFill>
                <a:srgbClr val="E3E7EC"/>
              </a:soli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24" name="矩形 23"/>
              <p:cNvSpPr/>
              <p:nvPr/>
            </p:nvSpPr>
            <p:spPr>
              <a:xfrm>
                <a:off x="507007" y="2178679"/>
                <a:ext cx="1107996" cy="369332"/>
              </a:xfrm>
              <a:prstGeom prst="rect">
                <a:avLst/>
              </a:prstGeom>
            </p:spPr>
            <p:txBody>
              <a:bodyPr wrap="none">
                <a:spAutoFit/>
              </a:bodyPr>
              <a:lstStyle/>
              <a:p>
                <a:pPr lvl="0">
                  <a:defRPr/>
                </a:pPr>
                <a:r>
                  <a:rPr lang="zh-CN" altLang="en-US" dirty="0">
                    <a:solidFill>
                      <a:schemeClr val="accent5"/>
                    </a:solidFill>
                    <a:latin typeface="+mn-ea"/>
                  </a:rPr>
                  <a:t>课前导学</a:t>
                </a:r>
                <a:endParaRPr kumimoji="0" lang="zh-CN" altLang="en-US" sz="1800" b="0" i="0" u="none" strike="noStrike" kern="1200" cap="none" spc="0" normalizeH="0" baseline="0" noProof="0" dirty="0">
                  <a:ln>
                    <a:noFill/>
                  </a:ln>
                  <a:solidFill>
                    <a:schemeClr val="accent5"/>
                  </a:solidFill>
                  <a:effectLst/>
                  <a:uLnTx/>
                  <a:uFillTx/>
                  <a:latin typeface="+mn-ea"/>
                </a:endParaRPr>
              </a:p>
            </p:txBody>
          </p:sp>
        </p:grpSp>
        <p:sp>
          <p:nvSpPr>
            <p:cNvPr id="22" name="任意多边形: 形状 21"/>
            <p:cNvSpPr/>
            <p:nvPr/>
          </p:nvSpPr>
          <p:spPr bwMode="auto">
            <a:xfrm>
              <a:off x="258214" y="2238678"/>
              <a:ext cx="293895" cy="293568"/>
            </a:xfrm>
            <a:custGeom>
              <a:avLst/>
              <a:gdLst>
                <a:gd name="connsiteX0" fmla="*/ 41356 w 293895"/>
                <a:gd name="connsiteY0" fmla="*/ 79826 h 293568"/>
                <a:gd name="connsiteX1" fmla="*/ 45328 w 293895"/>
                <a:gd name="connsiteY1" fmla="*/ 81993 h 293568"/>
                <a:gd name="connsiteX2" fmla="*/ 58330 w 293895"/>
                <a:gd name="connsiteY2" fmla="*/ 101489 h 293568"/>
                <a:gd name="connsiteX3" fmla="*/ 71332 w 293895"/>
                <a:gd name="connsiteY3" fmla="*/ 81993 h 293568"/>
                <a:gd name="connsiteX4" fmla="*/ 75665 w 293895"/>
                <a:gd name="connsiteY4" fmla="*/ 79826 h 293568"/>
                <a:gd name="connsiteX5" fmla="*/ 90473 w 293895"/>
                <a:gd name="connsiteY5" fmla="*/ 81632 h 293568"/>
                <a:gd name="connsiteX6" fmla="*/ 103474 w 293895"/>
                <a:gd name="connsiteY6" fmla="*/ 87769 h 293568"/>
                <a:gd name="connsiteX7" fmla="*/ 117198 w 293895"/>
                <a:gd name="connsiteY7" fmla="*/ 104378 h 293568"/>
                <a:gd name="connsiteX8" fmla="*/ 120088 w 293895"/>
                <a:gd name="connsiteY8" fmla="*/ 107266 h 293568"/>
                <a:gd name="connsiteX9" fmla="*/ 125866 w 293895"/>
                <a:gd name="connsiteY9" fmla="*/ 107988 h 293568"/>
                <a:gd name="connsiteX10" fmla="*/ 128394 w 293895"/>
                <a:gd name="connsiteY10" fmla="*/ 106183 h 293568"/>
                <a:gd name="connsiteX11" fmla="*/ 144285 w 293895"/>
                <a:gd name="connsiteY11" fmla="*/ 94268 h 293568"/>
                <a:gd name="connsiteX12" fmla="*/ 160898 w 293895"/>
                <a:gd name="connsiteY12" fmla="*/ 116292 h 293568"/>
                <a:gd name="connsiteX13" fmla="*/ 143924 w 293895"/>
                <a:gd name="connsiteY13" fmla="*/ 128568 h 293568"/>
                <a:gd name="connsiteX14" fmla="*/ 126588 w 293895"/>
                <a:gd name="connsiteY14" fmla="*/ 138678 h 293568"/>
                <a:gd name="connsiteX15" fmla="*/ 113587 w 293895"/>
                <a:gd name="connsiteY15" fmla="*/ 137594 h 293568"/>
                <a:gd name="connsiteX16" fmla="*/ 96974 w 293895"/>
                <a:gd name="connsiteY16" fmla="*/ 122791 h 293568"/>
                <a:gd name="connsiteX17" fmla="*/ 93362 w 293895"/>
                <a:gd name="connsiteY17" fmla="*/ 118820 h 293568"/>
                <a:gd name="connsiteX18" fmla="*/ 89028 w 293895"/>
                <a:gd name="connsiteY18" fmla="*/ 279848 h 293568"/>
                <a:gd name="connsiteX19" fmla="*/ 73860 w 293895"/>
                <a:gd name="connsiteY19" fmla="*/ 293568 h 293568"/>
                <a:gd name="connsiteX20" fmla="*/ 60858 w 293895"/>
                <a:gd name="connsiteY20" fmla="*/ 288874 h 293568"/>
                <a:gd name="connsiteX21" fmla="*/ 55802 w 293895"/>
                <a:gd name="connsiteY21" fmla="*/ 288874 h 293568"/>
                <a:gd name="connsiteX22" fmla="*/ 42800 w 293895"/>
                <a:gd name="connsiteY22" fmla="*/ 293568 h 293568"/>
                <a:gd name="connsiteX23" fmla="*/ 27993 w 293895"/>
                <a:gd name="connsiteY23" fmla="*/ 279848 h 293568"/>
                <a:gd name="connsiteX24" fmla="*/ 25104 w 293895"/>
                <a:gd name="connsiteY24" fmla="*/ 185253 h 293568"/>
                <a:gd name="connsiteX25" fmla="*/ 21131 w 293895"/>
                <a:gd name="connsiteY25" fmla="*/ 184892 h 293568"/>
                <a:gd name="connsiteX26" fmla="*/ 5240 w 293895"/>
                <a:gd name="connsiteY26" fmla="*/ 172977 h 293568"/>
                <a:gd name="connsiteX27" fmla="*/ 4518 w 293895"/>
                <a:gd name="connsiteY27" fmla="*/ 92102 h 293568"/>
                <a:gd name="connsiteX28" fmla="*/ 14991 w 293895"/>
                <a:gd name="connsiteY28" fmla="*/ 83076 h 293568"/>
                <a:gd name="connsiteX29" fmla="*/ 41356 w 293895"/>
                <a:gd name="connsiteY29" fmla="*/ 79826 h 293568"/>
                <a:gd name="connsiteX30" fmla="*/ 59052 w 293895"/>
                <a:gd name="connsiteY30" fmla="*/ 14115 h 293568"/>
                <a:gd name="connsiteX31" fmla="*/ 82889 w 293895"/>
                <a:gd name="connsiteY31" fmla="*/ 40472 h 293568"/>
                <a:gd name="connsiteX32" fmla="*/ 57969 w 293895"/>
                <a:gd name="connsiteY32" fmla="*/ 71161 h 293568"/>
                <a:gd name="connsiteX33" fmla="*/ 33771 w 293895"/>
                <a:gd name="connsiteY33" fmla="*/ 39389 h 293568"/>
                <a:gd name="connsiteX34" fmla="*/ 59052 w 293895"/>
                <a:gd name="connsiteY34" fmla="*/ 14115 h 293568"/>
                <a:gd name="connsiteX35" fmla="*/ 292940 w 293895"/>
                <a:gd name="connsiteY35" fmla="*/ 8550 h 293568"/>
                <a:gd name="connsiteX36" fmla="*/ 292442 w 293895"/>
                <a:gd name="connsiteY36" fmla="*/ 13335 h 293568"/>
                <a:gd name="connsiteX37" fmla="*/ 221932 w 293895"/>
                <a:gd name="connsiteY37" fmla="*/ 76523 h 293568"/>
                <a:gd name="connsiteX38" fmla="*/ 208553 w 293895"/>
                <a:gd name="connsiteY38" fmla="*/ 67858 h 293568"/>
                <a:gd name="connsiteX39" fmla="*/ 204575 w 293895"/>
                <a:gd name="connsiteY39" fmla="*/ 29944 h 293568"/>
                <a:gd name="connsiteX40" fmla="*/ 217231 w 293895"/>
                <a:gd name="connsiteY40" fmla="*/ 28500 h 293568"/>
                <a:gd name="connsiteX41" fmla="*/ 223740 w 293895"/>
                <a:gd name="connsiteY41" fmla="*/ 47998 h 293568"/>
                <a:gd name="connsiteX42" fmla="*/ 287742 w 293895"/>
                <a:gd name="connsiteY42" fmla="*/ 8641 h 293568"/>
                <a:gd name="connsiteX43" fmla="*/ 292940 w 293895"/>
                <a:gd name="connsiteY43" fmla="*/ 8550 h 293568"/>
                <a:gd name="connsiteX44" fmla="*/ 184695 w 293895"/>
                <a:gd name="connsiteY44" fmla="*/ 0 h 293568"/>
                <a:gd name="connsiteX45" fmla="*/ 273204 w 293895"/>
                <a:gd name="connsiteY45" fmla="*/ 0 h 293568"/>
                <a:gd name="connsiteX46" fmla="*/ 277539 w 293895"/>
                <a:gd name="connsiteY46" fmla="*/ 1445 h 293568"/>
                <a:gd name="connsiteX47" fmla="*/ 258754 w 293895"/>
                <a:gd name="connsiteY47" fmla="*/ 13728 h 293568"/>
                <a:gd name="connsiteX48" fmla="*/ 212873 w 293895"/>
                <a:gd name="connsiteY48" fmla="*/ 13728 h 293568"/>
                <a:gd name="connsiteX49" fmla="*/ 210345 w 293895"/>
                <a:gd name="connsiteY49" fmla="*/ 13728 h 293568"/>
                <a:gd name="connsiteX50" fmla="*/ 191559 w 293895"/>
                <a:gd name="connsiteY50" fmla="*/ 13728 h 293568"/>
                <a:gd name="connsiteX51" fmla="*/ 191559 w 293895"/>
                <a:gd name="connsiteY51" fmla="*/ 88509 h 293568"/>
                <a:gd name="connsiteX52" fmla="*/ 215041 w 293895"/>
                <a:gd name="connsiteY52" fmla="*/ 88509 h 293568"/>
                <a:gd name="connsiteX53" fmla="*/ 223711 w 293895"/>
                <a:gd name="connsiteY53" fmla="*/ 88509 h 293568"/>
                <a:gd name="connsiteX54" fmla="*/ 266340 w 293895"/>
                <a:gd name="connsiteY54" fmla="*/ 88509 h 293568"/>
                <a:gd name="connsiteX55" fmla="*/ 266340 w 293895"/>
                <a:gd name="connsiteY55" fmla="*/ 54912 h 293568"/>
                <a:gd name="connsiteX56" fmla="*/ 280068 w 293895"/>
                <a:gd name="connsiteY56" fmla="*/ 41545 h 293568"/>
                <a:gd name="connsiteX57" fmla="*/ 280068 w 293895"/>
                <a:gd name="connsiteY57" fmla="*/ 95373 h 293568"/>
                <a:gd name="connsiteX58" fmla="*/ 273204 w 293895"/>
                <a:gd name="connsiteY58" fmla="*/ 102237 h 293568"/>
                <a:gd name="connsiteX59" fmla="*/ 184695 w 293895"/>
                <a:gd name="connsiteY59" fmla="*/ 102237 h 293568"/>
                <a:gd name="connsiteX60" fmla="*/ 177831 w 293895"/>
                <a:gd name="connsiteY60" fmla="*/ 95373 h 293568"/>
                <a:gd name="connsiteX61" fmla="*/ 177831 w 293895"/>
                <a:gd name="connsiteY61" fmla="*/ 6864 h 293568"/>
                <a:gd name="connsiteX62" fmla="*/ 184695 w 293895"/>
                <a:gd name="connsiteY62" fmla="*/ 0 h 29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93895" h="293568">
                  <a:moveTo>
                    <a:pt x="41356" y="79826"/>
                  </a:moveTo>
                  <a:cubicBezTo>
                    <a:pt x="42800" y="79826"/>
                    <a:pt x="44606" y="80548"/>
                    <a:pt x="45328" y="81993"/>
                  </a:cubicBezTo>
                  <a:cubicBezTo>
                    <a:pt x="58330" y="101489"/>
                    <a:pt x="58330" y="101489"/>
                    <a:pt x="58330" y="101489"/>
                  </a:cubicBezTo>
                  <a:cubicBezTo>
                    <a:pt x="71332" y="81993"/>
                    <a:pt x="71332" y="81993"/>
                    <a:pt x="71332" y="81993"/>
                  </a:cubicBezTo>
                  <a:cubicBezTo>
                    <a:pt x="72415" y="80548"/>
                    <a:pt x="73860" y="79826"/>
                    <a:pt x="75665" y="79826"/>
                  </a:cubicBezTo>
                  <a:cubicBezTo>
                    <a:pt x="90473" y="81632"/>
                    <a:pt x="90473" y="81632"/>
                    <a:pt x="90473" y="81632"/>
                  </a:cubicBezTo>
                  <a:cubicBezTo>
                    <a:pt x="98057" y="82715"/>
                    <a:pt x="100585" y="84520"/>
                    <a:pt x="103474" y="87769"/>
                  </a:cubicBezTo>
                  <a:cubicBezTo>
                    <a:pt x="108531" y="94268"/>
                    <a:pt x="113226" y="100045"/>
                    <a:pt x="117198" y="104378"/>
                  </a:cubicBezTo>
                  <a:cubicBezTo>
                    <a:pt x="118282" y="105461"/>
                    <a:pt x="119004" y="106544"/>
                    <a:pt x="120088" y="107266"/>
                  </a:cubicBezTo>
                  <a:cubicBezTo>
                    <a:pt x="121532" y="109071"/>
                    <a:pt x="124060" y="109071"/>
                    <a:pt x="125866" y="107988"/>
                  </a:cubicBezTo>
                  <a:cubicBezTo>
                    <a:pt x="126588" y="107266"/>
                    <a:pt x="127672" y="106905"/>
                    <a:pt x="128394" y="106183"/>
                  </a:cubicBezTo>
                  <a:cubicBezTo>
                    <a:pt x="132367" y="103295"/>
                    <a:pt x="139590" y="97879"/>
                    <a:pt x="144285" y="94268"/>
                  </a:cubicBezTo>
                  <a:cubicBezTo>
                    <a:pt x="157287" y="84159"/>
                    <a:pt x="174622" y="105822"/>
                    <a:pt x="160898" y="116292"/>
                  </a:cubicBezTo>
                  <a:cubicBezTo>
                    <a:pt x="155842" y="119903"/>
                    <a:pt x="148619" y="125680"/>
                    <a:pt x="143924" y="128568"/>
                  </a:cubicBezTo>
                  <a:cubicBezTo>
                    <a:pt x="137062" y="133623"/>
                    <a:pt x="130922" y="137233"/>
                    <a:pt x="126588" y="138678"/>
                  </a:cubicBezTo>
                  <a:cubicBezTo>
                    <a:pt x="122616" y="140483"/>
                    <a:pt x="117559" y="140483"/>
                    <a:pt x="113587" y="137594"/>
                  </a:cubicBezTo>
                  <a:cubicBezTo>
                    <a:pt x="107808" y="133984"/>
                    <a:pt x="102752" y="129290"/>
                    <a:pt x="96974" y="122791"/>
                  </a:cubicBezTo>
                  <a:cubicBezTo>
                    <a:pt x="95890" y="121708"/>
                    <a:pt x="94807" y="120264"/>
                    <a:pt x="93362" y="118820"/>
                  </a:cubicBezTo>
                  <a:cubicBezTo>
                    <a:pt x="89028" y="279848"/>
                    <a:pt x="89028" y="279848"/>
                    <a:pt x="89028" y="279848"/>
                  </a:cubicBezTo>
                  <a:cubicBezTo>
                    <a:pt x="88667" y="287430"/>
                    <a:pt x="80722" y="293568"/>
                    <a:pt x="73860" y="293568"/>
                  </a:cubicBezTo>
                  <a:cubicBezTo>
                    <a:pt x="69165" y="293568"/>
                    <a:pt x="63386" y="291763"/>
                    <a:pt x="60858" y="288874"/>
                  </a:cubicBezTo>
                  <a:cubicBezTo>
                    <a:pt x="59775" y="287069"/>
                    <a:pt x="57247" y="287069"/>
                    <a:pt x="55802" y="288874"/>
                  </a:cubicBezTo>
                  <a:cubicBezTo>
                    <a:pt x="53635" y="291763"/>
                    <a:pt x="47495" y="293568"/>
                    <a:pt x="42800" y="293568"/>
                  </a:cubicBezTo>
                  <a:cubicBezTo>
                    <a:pt x="35938" y="293568"/>
                    <a:pt x="28354" y="287430"/>
                    <a:pt x="27993" y="279848"/>
                  </a:cubicBezTo>
                  <a:cubicBezTo>
                    <a:pt x="25104" y="185253"/>
                    <a:pt x="25104" y="185253"/>
                    <a:pt x="25104" y="185253"/>
                  </a:cubicBezTo>
                  <a:cubicBezTo>
                    <a:pt x="21131" y="184892"/>
                    <a:pt x="21131" y="184892"/>
                    <a:pt x="21131" y="184892"/>
                  </a:cubicBezTo>
                  <a:cubicBezTo>
                    <a:pt x="14630" y="184170"/>
                    <a:pt x="6324" y="179476"/>
                    <a:pt x="5240" y="172977"/>
                  </a:cubicBezTo>
                  <a:cubicBezTo>
                    <a:pt x="-2344" y="133262"/>
                    <a:pt x="-899" y="133623"/>
                    <a:pt x="4518" y="92102"/>
                  </a:cubicBezTo>
                  <a:cubicBezTo>
                    <a:pt x="5240" y="89214"/>
                    <a:pt x="8852" y="83798"/>
                    <a:pt x="14991" y="83076"/>
                  </a:cubicBezTo>
                  <a:cubicBezTo>
                    <a:pt x="41356" y="79826"/>
                    <a:pt x="41356" y="79826"/>
                    <a:pt x="41356" y="79826"/>
                  </a:cubicBezTo>
                  <a:close/>
                  <a:moveTo>
                    <a:pt x="59052" y="14115"/>
                  </a:moveTo>
                  <a:cubicBezTo>
                    <a:pt x="72415" y="14476"/>
                    <a:pt x="83250" y="26030"/>
                    <a:pt x="82889" y="40472"/>
                  </a:cubicBezTo>
                  <a:cubicBezTo>
                    <a:pt x="82527" y="54553"/>
                    <a:pt x="71332" y="71522"/>
                    <a:pt x="57969" y="71161"/>
                  </a:cubicBezTo>
                  <a:cubicBezTo>
                    <a:pt x="44245" y="71161"/>
                    <a:pt x="33771" y="53470"/>
                    <a:pt x="33771" y="39389"/>
                  </a:cubicBezTo>
                  <a:cubicBezTo>
                    <a:pt x="34133" y="25308"/>
                    <a:pt x="45328" y="13754"/>
                    <a:pt x="59052" y="14115"/>
                  </a:cubicBezTo>
                  <a:close/>
                  <a:moveTo>
                    <a:pt x="292940" y="8550"/>
                  </a:moveTo>
                  <a:cubicBezTo>
                    <a:pt x="294160" y="9543"/>
                    <a:pt x="294431" y="11349"/>
                    <a:pt x="292442" y="13335"/>
                  </a:cubicBezTo>
                  <a:cubicBezTo>
                    <a:pt x="265684" y="39332"/>
                    <a:pt x="252667" y="54859"/>
                    <a:pt x="221932" y="76523"/>
                  </a:cubicBezTo>
                  <a:cubicBezTo>
                    <a:pt x="217592" y="79773"/>
                    <a:pt x="209637" y="73274"/>
                    <a:pt x="208553" y="67858"/>
                  </a:cubicBezTo>
                  <a:cubicBezTo>
                    <a:pt x="206021" y="53053"/>
                    <a:pt x="204575" y="46915"/>
                    <a:pt x="204575" y="29944"/>
                  </a:cubicBezTo>
                  <a:cubicBezTo>
                    <a:pt x="204575" y="24528"/>
                    <a:pt x="215784" y="23445"/>
                    <a:pt x="217231" y="28500"/>
                  </a:cubicBezTo>
                  <a:cubicBezTo>
                    <a:pt x="219039" y="34999"/>
                    <a:pt x="219762" y="40416"/>
                    <a:pt x="223740" y="47998"/>
                  </a:cubicBezTo>
                  <a:cubicBezTo>
                    <a:pt x="249051" y="32472"/>
                    <a:pt x="261707" y="26334"/>
                    <a:pt x="287742" y="8641"/>
                  </a:cubicBezTo>
                  <a:cubicBezTo>
                    <a:pt x="289550" y="7377"/>
                    <a:pt x="291719" y="7557"/>
                    <a:pt x="292940" y="8550"/>
                  </a:cubicBezTo>
                  <a:close/>
                  <a:moveTo>
                    <a:pt x="184695" y="0"/>
                  </a:moveTo>
                  <a:cubicBezTo>
                    <a:pt x="273204" y="0"/>
                    <a:pt x="273204" y="0"/>
                    <a:pt x="273204" y="0"/>
                  </a:cubicBezTo>
                  <a:cubicBezTo>
                    <a:pt x="275010" y="0"/>
                    <a:pt x="276455" y="722"/>
                    <a:pt x="277539" y="1445"/>
                  </a:cubicBezTo>
                  <a:cubicBezTo>
                    <a:pt x="271398" y="5780"/>
                    <a:pt x="265256" y="9754"/>
                    <a:pt x="258754" y="13728"/>
                  </a:cubicBezTo>
                  <a:cubicBezTo>
                    <a:pt x="212873" y="13728"/>
                    <a:pt x="212873" y="13728"/>
                    <a:pt x="212873" y="13728"/>
                  </a:cubicBezTo>
                  <a:cubicBezTo>
                    <a:pt x="212151" y="13728"/>
                    <a:pt x="211067" y="13728"/>
                    <a:pt x="210345" y="13728"/>
                  </a:cubicBezTo>
                  <a:cubicBezTo>
                    <a:pt x="191559" y="13728"/>
                    <a:pt x="191559" y="13728"/>
                    <a:pt x="191559" y="13728"/>
                  </a:cubicBezTo>
                  <a:cubicBezTo>
                    <a:pt x="191559" y="88509"/>
                    <a:pt x="191559" y="88509"/>
                    <a:pt x="191559" y="88509"/>
                  </a:cubicBezTo>
                  <a:cubicBezTo>
                    <a:pt x="215041" y="88509"/>
                    <a:pt x="215041" y="88509"/>
                    <a:pt x="215041" y="88509"/>
                  </a:cubicBezTo>
                  <a:cubicBezTo>
                    <a:pt x="217931" y="89232"/>
                    <a:pt x="220821" y="89232"/>
                    <a:pt x="223711" y="88509"/>
                  </a:cubicBezTo>
                  <a:cubicBezTo>
                    <a:pt x="266340" y="88509"/>
                    <a:pt x="266340" y="88509"/>
                    <a:pt x="266340" y="88509"/>
                  </a:cubicBezTo>
                  <a:cubicBezTo>
                    <a:pt x="266340" y="54912"/>
                    <a:pt x="266340" y="54912"/>
                    <a:pt x="266340" y="54912"/>
                  </a:cubicBezTo>
                  <a:cubicBezTo>
                    <a:pt x="271036" y="50577"/>
                    <a:pt x="275372" y="46242"/>
                    <a:pt x="280068" y="41545"/>
                  </a:cubicBezTo>
                  <a:cubicBezTo>
                    <a:pt x="280068" y="95373"/>
                    <a:pt x="280068" y="95373"/>
                    <a:pt x="280068" y="95373"/>
                  </a:cubicBezTo>
                  <a:cubicBezTo>
                    <a:pt x="280068" y="98986"/>
                    <a:pt x="277178" y="102237"/>
                    <a:pt x="273204" y="102237"/>
                  </a:cubicBezTo>
                  <a:cubicBezTo>
                    <a:pt x="184695" y="102237"/>
                    <a:pt x="184695" y="102237"/>
                    <a:pt x="184695" y="102237"/>
                  </a:cubicBezTo>
                  <a:cubicBezTo>
                    <a:pt x="181082" y="102237"/>
                    <a:pt x="177831" y="98986"/>
                    <a:pt x="177831" y="95373"/>
                  </a:cubicBezTo>
                  <a:cubicBezTo>
                    <a:pt x="177831" y="6864"/>
                    <a:pt x="177831" y="6864"/>
                    <a:pt x="177831" y="6864"/>
                  </a:cubicBezTo>
                  <a:cubicBezTo>
                    <a:pt x="177831" y="3251"/>
                    <a:pt x="181082" y="0"/>
                    <a:pt x="184695" y="0"/>
                  </a:cubicBezTo>
                  <a:close/>
                </a:path>
              </a:pathLst>
            </a:custGeom>
            <a:solidFill>
              <a:schemeClr val="accent5"/>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5" name="直角三角形 24"/>
          <p:cNvSpPr/>
          <p:nvPr userDrawn="1"/>
        </p:nvSpPr>
        <p:spPr>
          <a:xfrm rot="16200000" flipH="1">
            <a:off x="41676" y="3449262"/>
            <a:ext cx="103976" cy="920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grpSp>
        <p:nvGrpSpPr>
          <p:cNvPr id="26" name="组合 25"/>
          <p:cNvGrpSpPr/>
          <p:nvPr userDrawn="1"/>
        </p:nvGrpSpPr>
        <p:grpSpPr>
          <a:xfrm>
            <a:off x="47624" y="2996043"/>
            <a:ext cx="1731479" cy="447270"/>
            <a:chOff x="47624" y="2775910"/>
            <a:chExt cx="1731479" cy="447270"/>
          </a:xfrm>
        </p:grpSpPr>
        <p:sp>
          <p:nvSpPr>
            <p:cNvPr id="27" name="五边形 62"/>
            <p:cNvSpPr/>
            <p:nvPr/>
          </p:nvSpPr>
          <p:spPr>
            <a:xfrm>
              <a:off x="47624" y="2775910"/>
              <a:ext cx="1731479" cy="447270"/>
            </a:xfrm>
            <a:prstGeom prst="homePlate">
              <a:avLst/>
            </a:prstGeom>
            <a:solidFill>
              <a:schemeClr val="accent2"/>
            </a:soli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28" name="矩形 27"/>
            <p:cNvSpPr/>
            <p:nvPr/>
          </p:nvSpPr>
          <p:spPr>
            <a:xfrm>
              <a:off x="507007" y="2820743"/>
              <a:ext cx="1107996" cy="369332"/>
            </a:xfrm>
            <a:prstGeom prst="rect">
              <a:avLst/>
            </a:prstGeom>
          </p:spPr>
          <p:txBody>
            <a:bodyPr wrap="none">
              <a:spAutoFit/>
            </a:bodyPr>
            <a:lstStyle/>
            <a:p>
              <a:pPr lvl="0">
                <a:defRPr/>
              </a:pPr>
              <a:r>
                <a:rPr lang="zh-CN" altLang="en-US" dirty="0">
                  <a:solidFill>
                    <a:schemeClr val="bg1"/>
                  </a:solidFill>
                  <a:latin typeface="+mj-ea"/>
                  <a:ea typeface="+mj-ea"/>
                </a:rPr>
                <a:t>新课探究</a:t>
              </a:r>
              <a:endParaRPr kumimoji="0" lang="zh-CN" altLang="en-US" sz="1800" b="0" i="0" u="none" strike="noStrike" kern="1200" cap="none" spc="0" normalizeH="0" baseline="0" noProof="0" dirty="0">
                <a:ln>
                  <a:noFill/>
                </a:ln>
                <a:solidFill>
                  <a:schemeClr val="bg1"/>
                </a:solidFill>
                <a:effectLst/>
                <a:uLnTx/>
                <a:uFillTx/>
                <a:latin typeface="+mj-ea"/>
                <a:ea typeface="+mj-ea"/>
              </a:endParaRPr>
            </a:p>
          </p:txBody>
        </p:sp>
      </p:grpSp>
      <p:grpSp>
        <p:nvGrpSpPr>
          <p:cNvPr id="29" name="组合 28"/>
          <p:cNvGrpSpPr/>
          <p:nvPr userDrawn="1"/>
        </p:nvGrpSpPr>
        <p:grpSpPr>
          <a:xfrm>
            <a:off x="208888" y="3108166"/>
            <a:ext cx="343221" cy="223024"/>
            <a:chOff x="7058307" y="1859447"/>
            <a:chExt cx="535637" cy="348055"/>
          </a:xfrm>
          <a:solidFill>
            <a:schemeClr val="bg1"/>
          </a:solidFill>
        </p:grpSpPr>
        <p:sp>
          <p:nvSpPr>
            <p:cNvPr id="30" name="Rectangle 240"/>
            <p:cNvSpPr>
              <a:spLocks noChangeArrowheads="1"/>
            </p:cNvSpPr>
            <p:nvPr/>
          </p:nvSpPr>
          <p:spPr bwMode="auto">
            <a:xfrm>
              <a:off x="7112521" y="1997151"/>
              <a:ext cx="127945" cy="10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1" name="Rectangle 241"/>
            <p:cNvSpPr>
              <a:spLocks noChangeArrowheads="1"/>
            </p:cNvSpPr>
            <p:nvPr/>
          </p:nvSpPr>
          <p:spPr bwMode="auto">
            <a:xfrm>
              <a:off x="7112521" y="2038354"/>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2" name="Rectangle 242"/>
            <p:cNvSpPr>
              <a:spLocks noChangeArrowheads="1"/>
            </p:cNvSpPr>
            <p:nvPr/>
          </p:nvSpPr>
          <p:spPr bwMode="auto">
            <a:xfrm>
              <a:off x="7112521" y="2079556"/>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3" name="Rectangle 243"/>
            <p:cNvSpPr>
              <a:spLocks noChangeArrowheads="1"/>
            </p:cNvSpPr>
            <p:nvPr/>
          </p:nvSpPr>
          <p:spPr bwMode="auto">
            <a:xfrm>
              <a:off x="7112521" y="2120759"/>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4" name="Freeform 244"/>
            <p:cNvSpPr/>
            <p:nvPr/>
          </p:nvSpPr>
          <p:spPr bwMode="auto">
            <a:xfrm>
              <a:off x="7428047" y="2038354"/>
              <a:ext cx="24939" cy="71563"/>
            </a:xfrm>
            <a:custGeom>
              <a:avLst/>
              <a:gdLst>
                <a:gd name="T0" fmla="*/ 4 w 10"/>
                <a:gd name="T1" fmla="*/ 28 h 28"/>
                <a:gd name="T2" fmla="*/ 10 w 10"/>
                <a:gd name="T3" fmla="*/ 25 h 28"/>
                <a:gd name="T4" fmla="*/ 10 w 10"/>
                <a:gd name="T5" fmla="*/ 3 h 28"/>
                <a:gd name="T6" fmla="*/ 1 w 10"/>
                <a:gd name="T7" fmla="*/ 0 h 28"/>
                <a:gd name="T8" fmla="*/ 0 w 10"/>
                <a:gd name="T9" fmla="*/ 0 h 28"/>
                <a:gd name="T10" fmla="*/ 0 w 10"/>
                <a:gd name="T11" fmla="*/ 28 h 28"/>
                <a:gd name="T12" fmla="*/ 1 w 10"/>
                <a:gd name="T13" fmla="*/ 28 h 28"/>
                <a:gd name="T14" fmla="*/ 4 w 1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8">
                  <a:moveTo>
                    <a:pt x="4" y="28"/>
                  </a:moveTo>
                  <a:cubicBezTo>
                    <a:pt x="6" y="27"/>
                    <a:pt x="8" y="26"/>
                    <a:pt x="10" y="25"/>
                  </a:cubicBezTo>
                  <a:cubicBezTo>
                    <a:pt x="10" y="3"/>
                    <a:pt x="10" y="3"/>
                    <a:pt x="10" y="3"/>
                  </a:cubicBezTo>
                  <a:cubicBezTo>
                    <a:pt x="7" y="1"/>
                    <a:pt x="4" y="0"/>
                    <a:pt x="1" y="0"/>
                  </a:cubicBezTo>
                  <a:cubicBezTo>
                    <a:pt x="0" y="0"/>
                    <a:pt x="0" y="0"/>
                    <a:pt x="0" y="0"/>
                  </a:cubicBezTo>
                  <a:cubicBezTo>
                    <a:pt x="0" y="28"/>
                    <a:pt x="0" y="28"/>
                    <a:pt x="0" y="28"/>
                  </a:cubicBezTo>
                  <a:cubicBezTo>
                    <a:pt x="0" y="28"/>
                    <a:pt x="0" y="28"/>
                    <a:pt x="1" y="28"/>
                  </a:cubicBezTo>
                  <a:cubicBezTo>
                    <a:pt x="2" y="28"/>
                    <a:pt x="3"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5" name="Freeform 245"/>
            <p:cNvSpPr>
              <a:spLocks noEditPoints="1"/>
            </p:cNvSpPr>
            <p:nvPr/>
          </p:nvSpPr>
          <p:spPr bwMode="auto">
            <a:xfrm>
              <a:off x="7058307" y="1859447"/>
              <a:ext cx="394679" cy="348055"/>
            </a:xfrm>
            <a:custGeom>
              <a:avLst/>
              <a:gdLst>
                <a:gd name="T0" fmla="*/ 145 w 154"/>
                <a:gd name="T1" fmla="*/ 125 h 136"/>
                <a:gd name="T2" fmla="*/ 144 w 154"/>
                <a:gd name="T3" fmla="*/ 125 h 136"/>
                <a:gd name="T4" fmla="*/ 144 w 154"/>
                <a:gd name="T5" fmla="*/ 127 h 136"/>
                <a:gd name="T6" fmla="*/ 10 w 154"/>
                <a:gd name="T7" fmla="*/ 127 h 136"/>
                <a:gd name="T8" fmla="*/ 10 w 154"/>
                <a:gd name="T9" fmla="*/ 34 h 136"/>
                <a:gd name="T10" fmla="*/ 144 w 154"/>
                <a:gd name="T11" fmla="*/ 34 h 136"/>
                <a:gd name="T12" fmla="*/ 144 w 154"/>
                <a:gd name="T13" fmla="*/ 43 h 136"/>
                <a:gd name="T14" fmla="*/ 145 w 154"/>
                <a:gd name="T15" fmla="*/ 43 h 136"/>
                <a:gd name="T16" fmla="*/ 154 w 154"/>
                <a:gd name="T17" fmla="*/ 44 h 136"/>
                <a:gd name="T18" fmla="*/ 154 w 154"/>
                <a:gd name="T19" fmla="*/ 5 h 136"/>
                <a:gd name="T20" fmla="*/ 149 w 154"/>
                <a:gd name="T21" fmla="*/ 0 h 136"/>
                <a:gd name="T22" fmla="*/ 5 w 154"/>
                <a:gd name="T23" fmla="*/ 0 h 136"/>
                <a:gd name="T24" fmla="*/ 0 w 154"/>
                <a:gd name="T25" fmla="*/ 5 h 136"/>
                <a:gd name="T26" fmla="*/ 0 w 154"/>
                <a:gd name="T27" fmla="*/ 132 h 136"/>
                <a:gd name="T28" fmla="*/ 5 w 154"/>
                <a:gd name="T29" fmla="*/ 136 h 136"/>
                <a:gd name="T30" fmla="*/ 149 w 154"/>
                <a:gd name="T31" fmla="*/ 136 h 136"/>
                <a:gd name="T32" fmla="*/ 154 w 154"/>
                <a:gd name="T33" fmla="*/ 132 h 136"/>
                <a:gd name="T34" fmla="*/ 154 w 154"/>
                <a:gd name="T35" fmla="*/ 124 h 136"/>
                <a:gd name="T36" fmla="*/ 145 w 154"/>
                <a:gd name="T37" fmla="*/ 125 h 136"/>
                <a:gd name="T38" fmla="*/ 137 w 154"/>
                <a:gd name="T39" fmla="*/ 10 h 136"/>
                <a:gd name="T40" fmla="*/ 144 w 154"/>
                <a:gd name="T41" fmla="*/ 17 h 136"/>
                <a:gd name="T42" fmla="*/ 137 w 154"/>
                <a:gd name="T43" fmla="*/ 23 h 136"/>
                <a:gd name="T44" fmla="*/ 131 w 154"/>
                <a:gd name="T45" fmla="*/ 17 h 136"/>
                <a:gd name="T46" fmla="*/ 137 w 154"/>
                <a:gd name="T47" fmla="*/ 10 h 136"/>
                <a:gd name="T48" fmla="*/ 118 w 154"/>
                <a:gd name="T49" fmla="*/ 10 h 136"/>
                <a:gd name="T50" fmla="*/ 125 w 154"/>
                <a:gd name="T51" fmla="*/ 17 h 136"/>
                <a:gd name="T52" fmla="*/ 118 w 154"/>
                <a:gd name="T53" fmla="*/ 23 h 136"/>
                <a:gd name="T54" fmla="*/ 112 w 154"/>
                <a:gd name="T55" fmla="*/ 17 h 136"/>
                <a:gd name="T56" fmla="*/ 118 w 154"/>
                <a:gd name="T57" fmla="*/ 10 h 136"/>
                <a:gd name="T58" fmla="*/ 99 w 154"/>
                <a:gd name="T59" fmla="*/ 10 h 136"/>
                <a:gd name="T60" fmla="*/ 106 w 154"/>
                <a:gd name="T61" fmla="*/ 17 h 136"/>
                <a:gd name="T62" fmla="*/ 99 w 154"/>
                <a:gd name="T63" fmla="*/ 23 h 136"/>
                <a:gd name="T64" fmla="*/ 93 w 154"/>
                <a:gd name="T65" fmla="*/ 17 h 136"/>
                <a:gd name="T66" fmla="*/ 99 w 154"/>
                <a:gd name="T67" fmla="*/ 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36">
                  <a:moveTo>
                    <a:pt x="145" y="125"/>
                  </a:moveTo>
                  <a:cubicBezTo>
                    <a:pt x="144" y="125"/>
                    <a:pt x="144" y="125"/>
                    <a:pt x="144" y="125"/>
                  </a:cubicBezTo>
                  <a:cubicBezTo>
                    <a:pt x="144" y="127"/>
                    <a:pt x="144" y="127"/>
                    <a:pt x="144" y="127"/>
                  </a:cubicBezTo>
                  <a:cubicBezTo>
                    <a:pt x="10" y="127"/>
                    <a:pt x="10" y="127"/>
                    <a:pt x="10" y="127"/>
                  </a:cubicBezTo>
                  <a:cubicBezTo>
                    <a:pt x="10" y="34"/>
                    <a:pt x="10" y="34"/>
                    <a:pt x="10" y="34"/>
                  </a:cubicBezTo>
                  <a:cubicBezTo>
                    <a:pt x="144" y="34"/>
                    <a:pt x="144" y="34"/>
                    <a:pt x="144" y="34"/>
                  </a:cubicBezTo>
                  <a:cubicBezTo>
                    <a:pt x="144" y="43"/>
                    <a:pt x="144" y="43"/>
                    <a:pt x="144" y="43"/>
                  </a:cubicBezTo>
                  <a:cubicBezTo>
                    <a:pt x="144" y="43"/>
                    <a:pt x="144" y="43"/>
                    <a:pt x="145" y="43"/>
                  </a:cubicBezTo>
                  <a:cubicBezTo>
                    <a:pt x="148" y="43"/>
                    <a:pt x="151" y="43"/>
                    <a:pt x="154" y="44"/>
                  </a:cubicBezTo>
                  <a:cubicBezTo>
                    <a:pt x="154" y="5"/>
                    <a:pt x="154" y="5"/>
                    <a:pt x="154" y="5"/>
                  </a:cubicBezTo>
                  <a:cubicBezTo>
                    <a:pt x="154" y="2"/>
                    <a:pt x="152" y="0"/>
                    <a:pt x="149" y="0"/>
                  </a:cubicBezTo>
                  <a:cubicBezTo>
                    <a:pt x="5" y="0"/>
                    <a:pt x="5" y="0"/>
                    <a:pt x="5" y="0"/>
                  </a:cubicBezTo>
                  <a:cubicBezTo>
                    <a:pt x="2" y="0"/>
                    <a:pt x="0" y="2"/>
                    <a:pt x="0" y="5"/>
                  </a:cubicBezTo>
                  <a:cubicBezTo>
                    <a:pt x="0" y="132"/>
                    <a:pt x="0" y="132"/>
                    <a:pt x="0" y="132"/>
                  </a:cubicBezTo>
                  <a:cubicBezTo>
                    <a:pt x="0" y="134"/>
                    <a:pt x="2" y="136"/>
                    <a:pt x="5" y="136"/>
                  </a:cubicBezTo>
                  <a:cubicBezTo>
                    <a:pt x="149" y="136"/>
                    <a:pt x="149" y="136"/>
                    <a:pt x="149" y="136"/>
                  </a:cubicBezTo>
                  <a:cubicBezTo>
                    <a:pt x="152" y="136"/>
                    <a:pt x="154" y="134"/>
                    <a:pt x="154" y="132"/>
                  </a:cubicBezTo>
                  <a:cubicBezTo>
                    <a:pt x="154" y="124"/>
                    <a:pt x="154" y="124"/>
                    <a:pt x="154" y="124"/>
                  </a:cubicBezTo>
                  <a:cubicBezTo>
                    <a:pt x="151" y="124"/>
                    <a:pt x="148" y="125"/>
                    <a:pt x="145" y="125"/>
                  </a:cubicBezTo>
                  <a:close/>
                  <a:moveTo>
                    <a:pt x="137" y="10"/>
                  </a:moveTo>
                  <a:cubicBezTo>
                    <a:pt x="141" y="10"/>
                    <a:pt x="144" y="13"/>
                    <a:pt x="144" y="17"/>
                  </a:cubicBezTo>
                  <a:cubicBezTo>
                    <a:pt x="144" y="20"/>
                    <a:pt x="141" y="23"/>
                    <a:pt x="137" y="23"/>
                  </a:cubicBezTo>
                  <a:cubicBezTo>
                    <a:pt x="134" y="23"/>
                    <a:pt x="131" y="20"/>
                    <a:pt x="131" y="17"/>
                  </a:cubicBezTo>
                  <a:cubicBezTo>
                    <a:pt x="131" y="13"/>
                    <a:pt x="134" y="10"/>
                    <a:pt x="137" y="10"/>
                  </a:cubicBezTo>
                  <a:close/>
                  <a:moveTo>
                    <a:pt x="118" y="10"/>
                  </a:moveTo>
                  <a:cubicBezTo>
                    <a:pt x="122" y="10"/>
                    <a:pt x="125" y="13"/>
                    <a:pt x="125" y="17"/>
                  </a:cubicBezTo>
                  <a:cubicBezTo>
                    <a:pt x="125" y="20"/>
                    <a:pt x="122" y="23"/>
                    <a:pt x="118" y="23"/>
                  </a:cubicBezTo>
                  <a:cubicBezTo>
                    <a:pt x="115" y="23"/>
                    <a:pt x="112" y="20"/>
                    <a:pt x="112" y="17"/>
                  </a:cubicBezTo>
                  <a:cubicBezTo>
                    <a:pt x="112" y="13"/>
                    <a:pt x="115" y="10"/>
                    <a:pt x="118" y="10"/>
                  </a:cubicBezTo>
                  <a:close/>
                  <a:moveTo>
                    <a:pt x="99" y="10"/>
                  </a:moveTo>
                  <a:cubicBezTo>
                    <a:pt x="103" y="10"/>
                    <a:pt x="106" y="13"/>
                    <a:pt x="106" y="17"/>
                  </a:cubicBezTo>
                  <a:cubicBezTo>
                    <a:pt x="106" y="20"/>
                    <a:pt x="103" y="23"/>
                    <a:pt x="99" y="23"/>
                  </a:cubicBezTo>
                  <a:cubicBezTo>
                    <a:pt x="96" y="23"/>
                    <a:pt x="93" y="20"/>
                    <a:pt x="93" y="17"/>
                  </a:cubicBezTo>
                  <a:cubicBezTo>
                    <a:pt x="93" y="13"/>
                    <a:pt x="96" y="10"/>
                    <a:pt x="9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36" name="Freeform 246"/>
            <p:cNvSpPr>
              <a:spLocks noEditPoints="1"/>
            </p:cNvSpPr>
            <p:nvPr/>
          </p:nvSpPr>
          <p:spPr bwMode="auto">
            <a:xfrm>
              <a:off x="7335884" y="1979802"/>
              <a:ext cx="258060" cy="210351"/>
            </a:xfrm>
            <a:custGeom>
              <a:avLst/>
              <a:gdLst>
                <a:gd name="T0" fmla="*/ 96 w 101"/>
                <a:gd name="T1" fmla="*/ 68 h 82"/>
                <a:gd name="T2" fmla="*/ 77 w 101"/>
                <a:gd name="T3" fmla="*/ 55 h 82"/>
                <a:gd name="T4" fmla="*/ 71 w 101"/>
                <a:gd name="T5" fmla="*/ 54 h 82"/>
                <a:gd name="T6" fmla="*/ 69 w 101"/>
                <a:gd name="T7" fmla="*/ 55 h 82"/>
                <a:gd name="T8" fmla="*/ 66 w 101"/>
                <a:gd name="T9" fmla="*/ 53 h 82"/>
                <a:gd name="T10" fmla="*/ 69 w 101"/>
                <a:gd name="T11" fmla="*/ 29 h 82"/>
                <a:gd name="T12" fmla="*/ 29 w 101"/>
                <a:gd name="T13" fmla="*/ 4 h 82"/>
                <a:gd name="T14" fmla="*/ 4 w 101"/>
                <a:gd name="T15" fmla="*/ 45 h 82"/>
                <a:gd name="T16" fmla="*/ 45 w 101"/>
                <a:gd name="T17" fmla="*/ 70 h 82"/>
                <a:gd name="T18" fmla="*/ 62 w 101"/>
                <a:gd name="T19" fmla="*/ 59 h 82"/>
                <a:gd name="T20" fmla="*/ 66 w 101"/>
                <a:gd name="T21" fmla="*/ 61 h 82"/>
                <a:gd name="T22" fmla="*/ 69 w 101"/>
                <a:gd name="T23" fmla="*/ 68 h 82"/>
                <a:gd name="T24" fmla="*/ 88 w 101"/>
                <a:gd name="T25" fmla="*/ 80 h 82"/>
                <a:gd name="T26" fmla="*/ 94 w 101"/>
                <a:gd name="T27" fmla="*/ 81 h 82"/>
                <a:gd name="T28" fmla="*/ 99 w 101"/>
                <a:gd name="T29" fmla="*/ 78 h 82"/>
                <a:gd name="T30" fmla="*/ 96 w 101"/>
                <a:gd name="T31" fmla="*/ 68 h 82"/>
                <a:gd name="T32" fmla="*/ 42 w 101"/>
                <a:gd name="T33" fmla="*/ 58 h 82"/>
                <a:gd name="T34" fmla="*/ 16 w 101"/>
                <a:gd name="T35" fmla="*/ 42 h 82"/>
                <a:gd name="T36" fmla="*/ 32 w 101"/>
                <a:gd name="T37" fmla="*/ 16 h 82"/>
                <a:gd name="T38" fmla="*/ 58 w 101"/>
                <a:gd name="T39" fmla="*/ 32 h 82"/>
                <a:gd name="T40" fmla="*/ 42 w 101"/>
                <a:gd name="T41"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82">
                  <a:moveTo>
                    <a:pt x="96" y="68"/>
                  </a:moveTo>
                  <a:cubicBezTo>
                    <a:pt x="77" y="55"/>
                    <a:pt x="77" y="55"/>
                    <a:pt x="77" y="55"/>
                  </a:cubicBezTo>
                  <a:cubicBezTo>
                    <a:pt x="75" y="54"/>
                    <a:pt x="73" y="54"/>
                    <a:pt x="71" y="54"/>
                  </a:cubicBezTo>
                  <a:cubicBezTo>
                    <a:pt x="71" y="54"/>
                    <a:pt x="70" y="55"/>
                    <a:pt x="69" y="55"/>
                  </a:cubicBezTo>
                  <a:cubicBezTo>
                    <a:pt x="66" y="53"/>
                    <a:pt x="66" y="53"/>
                    <a:pt x="66" y="53"/>
                  </a:cubicBezTo>
                  <a:cubicBezTo>
                    <a:pt x="70" y="46"/>
                    <a:pt x="71" y="37"/>
                    <a:pt x="69" y="29"/>
                  </a:cubicBezTo>
                  <a:cubicBezTo>
                    <a:pt x="65" y="11"/>
                    <a:pt x="47" y="0"/>
                    <a:pt x="29" y="4"/>
                  </a:cubicBezTo>
                  <a:cubicBezTo>
                    <a:pt x="11" y="9"/>
                    <a:pt x="0" y="27"/>
                    <a:pt x="4" y="45"/>
                  </a:cubicBezTo>
                  <a:cubicBezTo>
                    <a:pt x="8" y="63"/>
                    <a:pt x="27" y="74"/>
                    <a:pt x="45" y="70"/>
                  </a:cubicBezTo>
                  <a:cubicBezTo>
                    <a:pt x="52" y="68"/>
                    <a:pt x="58" y="64"/>
                    <a:pt x="62" y="59"/>
                  </a:cubicBezTo>
                  <a:cubicBezTo>
                    <a:pt x="66" y="61"/>
                    <a:pt x="66" y="61"/>
                    <a:pt x="66" y="61"/>
                  </a:cubicBezTo>
                  <a:cubicBezTo>
                    <a:pt x="65" y="63"/>
                    <a:pt x="67" y="66"/>
                    <a:pt x="69" y="68"/>
                  </a:cubicBezTo>
                  <a:cubicBezTo>
                    <a:pt x="88" y="80"/>
                    <a:pt x="88" y="80"/>
                    <a:pt x="88" y="80"/>
                  </a:cubicBezTo>
                  <a:cubicBezTo>
                    <a:pt x="90" y="81"/>
                    <a:pt x="92" y="82"/>
                    <a:pt x="94" y="81"/>
                  </a:cubicBezTo>
                  <a:cubicBezTo>
                    <a:pt x="96" y="81"/>
                    <a:pt x="98" y="80"/>
                    <a:pt x="99" y="78"/>
                  </a:cubicBezTo>
                  <a:cubicBezTo>
                    <a:pt x="101" y="75"/>
                    <a:pt x="100" y="70"/>
                    <a:pt x="96" y="68"/>
                  </a:cubicBezTo>
                  <a:close/>
                  <a:moveTo>
                    <a:pt x="42" y="58"/>
                  </a:moveTo>
                  <a:cubicBezTo>
                    <a:pt x="30" y="61"/>
                    <a:pt x="19" y="54"/>
                    <a:pt x="16" y="42"/>
                  </a:cubicBezTo>
                  <a:cubicBezTo>
                    <a:pt x="13" y="30"/>
                    <a:pt x="20" y="19"/>
                    <a:pt x="32" y="16"/>
                  </a:cubicBezTo>
                  <a:cubicBezTo>
                    <a:pt x="43" y="13"/>
                    <a:pt x="55" y="20"/>
                    <a:pt x="58" y="32"/>
                  </a:cubicBezTo>
                  <a:cubicBezTo>
                    <a:pt x="60" y="43"/>
                    <a:pt x="53" y="55"/>
                    <a:pt x="4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nvGrpSpPr>
          <p:cNvPr id="37" name="组合 36"/>
          <p:cNvGrpSpPr/>
          <p:nvPr userDrawn="1"/>
        </p:nvGrpSpPr>
        <p:grpSpPr>
          <a:xfrm>
            <a:off x="47624" y="3830259"/>
            <a:ext cx="1731479" cy="551244"/>
            <a:chOff x="47624" y="3830259"/>
            <a:chExt cx="1731479" cy="551244"/>
          </a:xfrm>
        </p:grpSpPr>
        <p:sp>
          <p:nvSpPr>
            <p:cNvPr id="38" name="直角三角形 37"/>
            <p:cNvSpPr/>
            <p:nvPr/>
          </p:nvSpPr>
          <p:spPr>
            <a:xfrm rot="16200000" flipH="1">
              <a:off x="41676" y="4283478"/>
              <a:ext cx="103975" cy="920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grpSp>
          <p:nvGrpSpPr>
            <p:cNvPr id="39" name="组合 38"/>
            <p:cNvGrpSpPr/>
            <p:nvPr/>
          </p:nvGrpSpPr>
          <p:grpSpPr>
            <a:xfrm>
              <a:off x="47624" y="3830259"/>
              <a:ext cx="1731479" cy="447270"/>
              <a:chOff x="47624" y="3415393"/>
              <a:chExt cx="1731479" cy="447270"/>
            </a:xfrm>
          </p:grpSpPr>
          <p:sp>
            <p:nvSpPr>
              <p:cNvPr id="58" name="五边形 63"/>
              <p:cNvSpPr/>
              <p:nvPr/>
            </p:nvSpPr>
            <p:spPr>
              <a:xfrm>
                <a:off x="47624" y="3415393"/>
                <a:ext cx="1731479" cy="447270"/>
              </a:xfrm>
              <a:prstGeom prst="homePlate">
                <a:avLst/>
              </a:prstGeom>
              <a:solidFill>
                <a:srgbClr val="E3E7EC"/>
              </a:solidFill>
              <a:ln>
                <a:noFill/>
              </a:ln>
              <a:effectLst>
                <a:outerShdw blurRad="63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小米兰亭" panose="02010600030101010101"/>
                  <a:ea typeface="小米兰亭" panose="02010600030101010101"/>
                  <a:cs typeface="+mn-cs"/>
                </a:endParaRPr>
              </a:p>
            </p:txBody>
          </p:sp>
          <p:sp>
            <p:nvSpPr>
              <p:cNvPr id="59" name="矩形 58"/>
              <p:cNvSpPr/>
              <p:nvPr/>
            </p:nvSpPr>
            <p:spPr>
              <a:xfrm>
                <a:off x="507007" y="3462807"/>
                <a:ext cx="1107996" cy="369332"/>
              </a:xfrm>
              <a:prstGeom prst="rect">
                <a:avLst/>
              </a:prstGeom>
            </p:spPr>
            <p:txBody>
              <a:bodyPr wrap="none">
                <a:spAutoFit/>
              </a:bodyPr>
              <a:lstStyle/>
              <a:p>
                <a:pPr lvl="0">
                  <a:defRPr/>
                </a:pPr>
                <a:r>
                  <a:rPr lang="zh-CN" altLang="en-US" dirty="0">
                    <a:solidFill>
                      <a:srgbClr val="44546A"/>
                    </a:solidFill>
                  </a:rPr>
                  <a:t>课后拓展</a:t>
                </a:r>
                <a:endParaRPr kumimoji="0" lang="zh-CN" altLang="en-US" sz="1800" b="0" i="0" u="none" strike="noStrike" kern="1200" cap="none" spc="0" normalizeH="0" baseline="0" noProof="0" dirty="0">
                  <a:ln>
                    <a:noFill/>
                  </a:ln>
                  <a:solidFill>
                    <a:srgbClr val="44546A"/>
                  </a:solidFill>
                  <a:effectLst/>
                  <a:uLnTx/>
                  <a:uFillTx/>
                  <a:latin typeface="小米兰亭" panose="02010600030101010101"/>
                  <a:ea typeface="小米兰亭" panose="02010600030101010101"/>
                  <a:cs typeface="+mn-cs"/>
                </a:endParaRPr>
              </a:p>
            </p:txBody>
          </p:sp>
        </p:grpSp>
        <p:grpSp>
          <p:nvGrpSpPr>
            <p:cNvPr id="40" name="组合 39"/>
            <p:cNvGrpSpPr/>
            <p:nvPr/>
          </p:nvGrpSpPr>
          <p:grpSpPr>
            <a:xfrm>
              <a:off x="230536" y="3914717"/>
              <a:ext cx="257258" cy="295243"/>
              <a:chOff x="2733098" y="4187405"/>
              <a:chExt cx="484675" cy="556238"/>
            </a:xfrm>
            <a:solidFill>
              <a:schemeClr val="accent5"/>
            </a:solidFill>
          </p:grpSpPr>
          <p:sp>
            <p:nvSpPr>
              <p:cNvPr id="41"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2"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3"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4"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5"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6"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7"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8"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49"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0"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1"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2"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3"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4"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5"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6"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57"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ndParaRPr>
              </a:p>
            </p:txBody>
          </p:sp>
        </p:grpSp>
      </p:grpSp>
    </p:spTree>
  </p:cSld>
  <p:clrMapOvr>
    <a:masterClrMapping/>
  </p:clrMapOvr>
  <p:transition spd="slow" advTm="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08D02B6-9DB5-4C7B-85B2-B5F020DABB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B1662D-AFA8-443C-A4B0-112430D1F934}" type="slidenum">
              <a:rPr lang="zh-CN" altLang="en-US" smtClean="0"/>
            </a:fld>
            <a:endParaRPr lang="zh-CN" altLang="en-US"/>
          </a:p>
        </p:txBody>
      </p:sp>
    </p:spTree>
  </p:cSld>
  <p:clrMapOvr>
    <a:masterClrMapping/>
  </p:clrMapOvr>
  <p:transition spd="slow"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Arrow: Chevron 11"/>
          <p:cNvSpPr/>
          <p:nvPr userDrawn="1"/>
        </p:nvSpPr>
        <p:spPr>
          <a:xfrm flipH="1">
            <a:off x="10145043" y="5889840"/>
            <a:ext cx="1258200" cy="967739"/>
          </a:xfrm>
          <a:prstGeom prst="chevron">
            <a:avLst>
              <a:gd name="adj" fmla="val 37654"/>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14" name="Rectangle 13"/>
          <p:cNvSpPr/>
          <p:nvPr userDrawn="1"/>
        </p:nvSpPr>
        <p:spPr>
          <a:xfrm>
            <a:off x="0" y="6360342"/>
            <a:ext cx="12192000" cy="497658"/>
          </a:xfrm>
          <a:prstGeom prst="rect">
            <a:avLst/>
          </a:prstGeom>
          <a:solidFill>
            <a:schemeClr val="tx2"/>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Arrow: Chevron 17"/>
          <p:cNvSpPr/>
          <p:nvPr userDrawn="1"/>
        </p:nvSpPr>
        <p:spPr>
          <a:xfrm>
            <a:off x="10556429" y="5889840"/>
            <a:ext cx="1258200" cy="967739"/>
          </a:xfrm>
          <a:prstGeom prst="chevron">
            <a:avLst>
              <a:gd name="adj" fmla="val 376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19" name="Right Triangle 18"/>
          <p:cNvSpPr/>
          <p:nvPr userDrawn="1"/>
        </p:nvSpPr>
        <p:spPr>
          <a:xfrm rot="13500000">
            <a:off x="-413952" y="346615"/>
            <a:ext cx="827907" cy="827907"/>
          </a:xfrm>
          <a:prstGeom prst="rtTriangle">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itle 1"/>
          <p:cNvSpPr>
            <a:spLocks noGrp="1"/>
          </p:cNvSpPr>
          <p:nvPr>
            <p:ph type="title"/>
          </p:nvPr>
        </p:nvSpPr>
        <p:spPr>
          <a:xfrm>
            <a:off x="791590" y="430490"/>
            <a:ext cx="10105250" cy="738943"/>
          </a:xfrm>
        </p:spPr>
        <p:txBody>
          <a:bodyPr anchor="ctr">
            <a:normAutofit/>
          </a:bodyPr>
          <a:lstStyle>
            <a:lvl1pPr>
              <a:defRPr lang="id-ID" sz="4000" kern="1200" dirty="0">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id-ID" dirty="0"/>
          </a:p>
        </p:txBody>
      </p:sp>
      <p:sp>
        <p:nvSpPr>
          <p:cNvPr id="17" name="Freeform: Shape 16"/>
          <p:cNvSpPr/>
          <p:nvPr userDrawn="1"/>
        </p:nvSpPr>
        <p:spPr>
          <a:xfrm rot="5400000">
            <a:off x="-209550" y="-5294087"/>
            <a:ext cx="12611101" cy="17446171"/>
          </a:xfrm>
          <a:custGeom>
            <a:avLst/>
            <a:gdLst>
              <a:gd name="connsiteX0" fmla="*/ 2876551 w 12611101"/>
              <a:gd name="connsiteY0" fmla="*/ 14819085 h 17446171"/>
              <a:gd name="connsiteX1" fmla="*/ 9734552 w 12611101"/>
              <a:gd name="connsiteY1" fmla="*/ 14819085 h 17446171"/>
              <a:gd name="connsiteX2" fmla="*/ 9734552 w 12611101"/>
              <a:gd name="connsiteY2" fmla="*/ 2627086 h 17446171"/>
              <a:gd name="connsiteX3" fmla="*/ 2876551 w 12611101"/>
              <a:gd name="connsiteY3" fmla="*/ 2627086 h 17446171"/>
              <a:gd name="connsiteX4" fmla="*/ 0 w 12611101"/>
              <a:gd name="connsiteY4" fmla="*/ 2627086 h 17446171"/>
              <a:gd name="connsiteX5" fmla="*/ 0 w 12611101"/>
              <a:gd name="connsiteY5" fmla="*/ 0 h 17446171"/>
              <a:gd name="connsiteX6" fmla="*/ 9734552 w 12611101"/>
              <a:gd name="connsiteY6" fmla="*/ 0 h 17446171"/>
              <a:gd name="connsiteX7" fmla="*/ 11068052 w 12611101"/>
              <a:gd name="connsiteY7" fmla="*/ 0 h 17446171"/>
              <a:gd name="connsiteX8" fmla="*/ 12611101 w 12611101"/>
              <a:gd name="connsiteY8" fmla="*/ 0 h 17446171"/>
              <a:gd name="connsiteX9" fmla="*/ 12611101 w 12611101"/>
              <a:gd name="connsiteY9" fmla="*/ 17446171 h 17446171"/>
              <a:gd name="connsiteX10" fmla="*/ 9960512 w 12611101"/>
              <a:gd name="connsiteY10" fmla="*/ 17446171 h 17446171"/>
              <a:gd name="connsiteX11" fmla="*/ 9734552 w 12611101"/>
              <a:gd name="connsiteY11" fmla="*/ 17446171 h 17446171"/>
              <a:gd name="connsiteX12" fmla="*/ 3 w 12611101"/>
              <a:gd name="connsiteY12" fmla="*/ 17446171 h 17446171"/>
              <a:gd name="connsiteX13" fmla="*/ 3 w 12611101"/>
              <a:gd name="connsiteY13" fmla="*/ 15196460 h 17446171"/>
              <a:gd name="connsiteX14" fmla="*/ 2 w 12611101"/>
              <a:gd name="connsiteY14" fmla="*/ 15196460 h 17446171"/>
              <a:gd name="connsiteX15" fmla="*/ 2 w 12611101"/>
              <a:gd name="connsiteY15" fmla="*/ 2627086 h 17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11101" h="17446171">
                <a:moveTo>
                  <a:pt x="2876551" y="14819085"/>
                </a:moveTo>
                <a:lnTo>
                  <a:pt x="9734552" y="14819085"/>
                </a:lnTo>
                <a:lnTo>
                  <a:pt x="9734552" y="2627086"/>
                </a:lnTo>
                <a:lnTo>
                  <a:pt x="2876551" y="2627086"/>
                </a:lnTo>
                <a:close/>
                <a:moveTo>
                  <a:pt x="0" y="2627086"/>
                </a:moveTo>
                <a:lnTo>
                  <a:pt x="0" y="0"/>
                </a:lnTo>
                <a:lnTo>
                  <a:pt x="9734552" y="0"/>
                </a:lnTo>
                <a:lnTo>
                  <a:pt x="11068052" y="0"/>
                </a:lnTo>
                <a:lnTo>
                  <a:pt x="12611101" y="0"/>
                </a:lnTo>
                <a:lnTo>
                  <a:pt x="12611101" y="17446171"/>
                </a:lnTo>
                <a:lnTo>
                  <a:pt x="9960512" y="17446171"/>
                </a:lnTo>
                <a:lnTo>
                  <a:pt x="9734552" y="17446171"/>
                </a:lnTo>
                <a:lnTo>
                  <a:pt x="3" y="17446171"/>
                </a:lnTo>
                <a:lnTo>
                  <a:pt x="3" y="15196460"/>
                </a:lnTo>
                <a:lnTo>
                  <a:pt x="2" y="15196460"/>
                </a:lnTo>
                <a:lnTo>
                  <a:pt x="2" y="2627086"/>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Slide Number Placeholder 7"/>
          <p:cNvSpPr>
            <a:spLocks noGrp="1"/>
          </p:cNvSpPr>
          <p:nvPr>
            <p:ph type="sldNum" sz="quarter" idx="12"/>
          </p:nvPr>
        </p:nvSpPr>
        <p:spPr>
          <a:xfrm>
            <a:off x="10925868" y="6187883"/>
            <a:ext cx="656771" cy="365125"/>
          </a:xfrm>
        </p:spPr>
        <p:txBody>
          <a:bodyPr/>
          <a:lstStyle>
            <a:lvl1pPr algn="ctr">
              <a:defRPr sz="2000">
                <a:solidFill>
                  <a:schemeClr val="bg1"/>
                </a:solidFill>
              </a:defRPr>
            </a:lvl1pPr>
          </a:lstStyle>
          <a:p>
            <a:fld id="{7C95316B-B8B5-4650-AC04-9D895B83FAD8}" type="slidenum">
              <a:rPr lang="id-ID" smtClean="0"/>
            </a:fld>
            <a:endParaRPr lang="id-ID" dirty="0"/>
          </a:p>
        </p:txBody>
      </p:sp>
    </p:spTree>
  </p:cSld>
  <p:clrMapOvr>
    <a:masterClrMapping/>
  </p:clrMapOvr>
  <p:transition spd="slow"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9" name="Group 28"/>
          <p:cNvGrpSpPr/>
          <p:nvPr userDrawn="1"/>
        </p:nvGrpSpPr>
        <p:grpSpPr>
          <a:xfrm>
            <a:off x="-798288" y="0"/>
            <a:ext cx="12990288" cy="1756977"/>
            <a:chOff x="-798288" y="0"/>
            <a:chExt cx="15673087" cy="2119834"/>
          </a:xfrm>
        </p:grpSpPr>
        <p:sp>
          <p:nvSpPr>
            <p:cNvPr id="30" name="Arrow: Chevron 29"/>
            <p:cNvSpPr/>
            <p:nvPr/>
          </p:nvSpPr>
          <p:spPr>
            <a:xfrm flipH="1">
              <a:off x="-798288" y="0"/>
              <a:ext cx="1884297" cy="2119834"/>
            </a:xfrm>
            <a:prstGeom prst="chevron">
              <a:avLst>
                <a:gd name="adj" fmla="val 56464"/>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1" name="Rectangle 30"/>
            <p:cNvSpPr/>
            <p:nvPr/>
          </p:nvSpPr>
          <p:spPr>
            <a:xfrm>
              <a:off x="-1" y="203200"/>
              <a:ext cx="14874800" cy="17126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Arrow: Chevron 32"/>
            <p:cNvSpPr/>
            <p:nvPr/>
          </p:nvSpPr>
          <p:spPr>
            <a:xfrm>
              <a:off x="260508" y="0"/>
              <a:ext cx="1884296" cy="2119834"/>
            </a:xfrm>
            <a:prstGeom prst="chevron">
              <a:avLst>
                <a:gd name="adj" fmla="val 56464"/>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sp>
        <p:nvSpPr>
          <p:cNvPr id="49" name="Freeform: Shape 48"/>
          <p:cNvSpPr/>
          <p:nvPr userDrawn="1"/>
        </p:nvSpPr>
        <p:spPr>
          <a:xfrm rot="5400000">
            <a:off x="-209550" y="-5294087"/>
            <a:ext cx="12611101" cy="17446171"/>
          </a:xfrm>
          <a:custGeom>
            <a:avLst/>
            <a:gdLst>
              <a:gd name="connsiteX0" fmla="*/ 2876551 w 12611101"/>
              <a:gd name="connsiteY0" fmla="*/ 14819085 h 17446171"/>
              <a:gd name="connsiteX1" fmla="*/ 9734552 w 12611101"/>
              <a:gd name="connsiteY1" fmla="*/ 14819085 h 17446171"/>
              <a:gd name="connsiteX2" fmla="*/ 9734552 w 12611101"/>
              <a:gd name="connsiteY2" fmla="*/ 2627086 h 17446171"/>
              <a:gd name="connsiteX3" fmla="*/ 2876551 w 12611101"/>
              <a:gd name="connsiteY3" fmla="*/ 2627086 h 17446171"/>
              <a:gd name="connsiteX4" fmla="*/ 0 w 12611101"/>
              <a:gd name="connsiteY4" fmla="*/ 2627086 h 17446171"/>
              <a:gd name="connsiteX5" fmla="*/ 0 w 12611101"/>
              <a:gd name="connsiteY5" fmla="*/ 0 h 17446171"/>
              <a:gd name="connsiteX6" fmla="*/ 9734552 w 12611101"/>
              <a:gd name="connsiteY6" fmla="*/ 0 h 17446171"/>
              <a:gd name="connsiteX7" fmla="*/ 11068052 w 12611101"/>
              <a:gd name="connsiteY7" fmla="*/ 0 h 17446171"/>
              <a:gd name="connsiteX8" fmla="*/ 12611101 w 12611101"/>
              <a:gd name="connsiteY8" fmla="*/ 0 h 17446171"/>
              <a:gd name="connsiteX9" fmla="*/ 12611101 w 12611101"/>
              <a:gd name="connsiteY9" fmla="*/ 17446171 h 17446171"/>
              <a:gd name="connsiteX10" fmla="*/ 9960512 w 12611101"/>
              <a:gd name="connsiteY10" fmla="*/ 17446171 h 17446171"/>
              <a:gd name="connsiteX11" fmla="*/ 9734552 w 12611101"/>
              <a:gd name="connsiteY11" fmla="*/ 17446171 h 17446171"/>
              <a:gd name="connsiteX12" fmla="*/ 3 w 12611101"/>
              <a:gd name="connsiteY12" fmla="*/ 17446171 h 17446171"/>
              <a:gd name="connsiteX13" fmla="*/ 3 w 12611101"/>
              <a:gd name="connsiteY13" fmla="*/ 15196460 h 17446171"/>
              <a:gd name="connsiteX14" fmla="*/ 2 w 12611101"/>
              <a:gd name="connsiteY14" fmla="*/ 15196460 h 17446171"/>
              <a:gd name="connsiteX15" fmla="*/ 2 w 12611101"/>
              <a:gd name="connsiteY15" fmla="*/ 2627086 h 17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11101" h="17446171">
                <a:moveTo>
                  <a:pt x="2876551" y="14819085"/>
                </a:moveTo>
                <a:lnTo>
                  <a:pt x="9734552" y="14819085"/>
                </a:lnTo>
                <a:lnTo>
                  <a:pt x="9734552" y="2627086"/>
                </a:lnTo>
                <a:lnTo>
                  <a:pt x="2876551" y="2627086"/>
                </a:lnTo>
                <a:close/>
                <a:moveTo>
                  <a:pt x="0" y="2627086"/>
                </a:moveTo>
                <a:lnTo>
                  <a:pt x="0" y="0"/>
                </a:lnTo>
                <a:lnTo>
                  <a:pt x="9734552" y="0"/>
                </a:lnTo>
                <a:lnTo>
                  <a:pt x="11068052" y="0"/>
                </a:lnTo>
                <a:lnTo>
                  <a:pt x="12611101" y="0"/>
                </a:lnTo>
                <a:lnTo>
                  <a:pt x="12611101" y="17446171"/>
                </a:lnTo>
                <a:lnTo>
                  <a:pt x="9960512" y="17446171"/>
                </a:lnTo>
                <a:lnTo>
                  <a:pt x="9734552" y="17446171"/>
                </a:lnTo>
                <a:lnTo>
                  <a:pt x="3" y="17446171"/>
                </a:lnTo>
                <a:lnTo>
                  <a:pt x="3" y="15196460"/>
                </a:lnTo>
                <a:lnTo>
                  <a:pt x="2" y="15196460"/>
                </a:lnTo>
                <a:lnTo>
                  <a:pt x="2" y="2627086"/>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itle 1"/>
          <p:cNvSpPr>
            <a:spLocks noGrp="1"/>
          </p:cNvSpPr>
          <p:nvPr>
            <p:ph type="title"/>
          </p:nvPr>
        </p:nvSpPr>
        <p:spPr>
          <a:xfrm>
            <a:off x="1756540" y="515504"/>
            <a:ext cx="9292533" cy="725347"/>
          </a:xfrm>
        </p:spPr>
        <p:txBody>
          <a:bodyPr anchor="ctr">
            <a:normAutofit/>
          </a:bodyPr>
          <a:lstStyle>
            <a:lvl1pPr algn="l">
              <a:defRPr lang="id-ID" sz="4000" kern="1200" dirty="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id-ID" dirty="0"/>
          </a:p>
        </p:txBody>
      </p:sp>
      <p:sp>
        <p:nvSpPr>
          <p:cNvPr id="32" name="Slide Number Placeholder 5"/>
          <p:cNvSpPr>
            <a:spLocks noGrp="1"/>
          </p:cNvSpPr>
          <p:nvPr>
            <p:ph type="sldNum" sz="quarter" idx="12"/>
          </p:nvPr>
        </p:nvSpPr>
        <p:spPr>
          <a:xfrm>
            <a:off x="10896840" y="6274970"/>
            <a:ext cx="656771" cy="365125"/>
          </a:xfrm>
        </p:spPr>
        <p:txBody>
          <a:bodyPr/>
          <a:lstStyle>
            <a:lvl1pPr algn="ctr">
              <a:defRPr sz="1800">
                <a:solidFill>
                  <a:schemeClr val="tx2">
                    <a:lumMod val="75000"/>
                  </a:schemeClr>
                </a:solidFill>
              </a:defRPr>
            </a:lvl1pPr>
          </a:lstStyle>
          <a:p>
            <a:fld id="{7C95316B-B8B5-4650-AC04-9D895B83FAD8}" type="slidenum">
              <a:rPr lang="id-ID" smtClean="0"/>
            </a:fld>
            <a:endParaRPr lang="id-ID" dirty="0"/>
          </a:p>
        </p:txBody>
      </p:sp>
      <p:sp>
        <p:nvSpPr>
          <p:cNvPr id="34" name="Rectangle 33"/>
          <p:cNvSpPr/>
          <p:nvPr userDrawn="1"/>
        </p:nvSpPr>
        <p:spPr>
          <a:xfrm>
            <a:off x="0" y="6734628"/>
            <a:ext cx="12192000" cy="1378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slow"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22" name="Group 21"/>
          <p:cNvGrpSpPr/>
          <p:nvPr userDrawn="1"/>
        </p:nvGrpSpPr>
        <p:grpSpPr>
          <a:xfrm>
            <a:off x="-413954" y="1565701"/>
            <a:ext cx="12605954" cy="3726598"/>
            <a:chOff x="-309997" y="-297946"/>
            <a:chExt cx="13614999" cy="4024894"/>
          </a:xfrm>
        </p:grpSpPr>
        <p:sp>
          <p:nvSpPr>
            <p:cNvPr id="24" name="Arrow: Chevron 23"/>
            <p:cNvSpPr/>
            <p:nvPr/>
          </p:nvSpPr>
          <p:spPr>
            <a:xfrm flipH="1">
              <a:off x="7717000" y="-297946"/>
              <a:ext cx="3577684" cy="4024894"/>
            </a:xfrm>
            <a:prstGeom prst="chevron">
              <a:avLst>
                <a:gd name="adj" fmla="val 56464"/>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6" name="Rectangle 25"/>
            <p:cNvSpPr/>
            <p:nvPr/>
          </p:nvSpPr>
          <p:spPr>
            <a:xfrm>
              <a:off x="137092" y="1"/>
              <a:ext cx="1316791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Arrow: Chevron 26"/>
            <p:cNvSpPr/>
            <p:nvPr/>
          </p:nvSpPr>
          <p:spPr>
            <a:xfrm>
              <a:off x="9727318" y="-297946"/>
              <a:ext cx="3577684" cy="4024894"/>
            </a:xfrm>
            <a:prstGeom prst="chevron">
              <a:avLst>
                <a:gd name="adj" fmla="val 56464"/>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8" name="Right Triangle 27"/>
            <p:cNvSpPr/>
            <p:nvPr/>
          </p:nvSpPr>
          <p:spPr>
            <a:xfrm rot="13500000">
              <a:off x="-309997" y="1267411"/>
              <a:ext cx="894177" cy="894177"/>
            </a:xfrm>
            <a:prstGeom prst="rtTriangle">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 name="Title 1"/>
          <p:cNvSpPr>
            <a:spLocks noGrp="1"/>
          </p:cNvSpPr>
          <p:nvPr>
            <p:ph type="title"/>
          </p:nvPr>
        </p:nvSpPr>
        <p:spPr>
          <a:xfrm>
            <a:off x="722520" y="2883806"/>
            <a:ext cx="7366096" cy="1104900"/>
          </a:xfrm>
        </p:spPr>
        <p:txBody>
          <a:bodyPr anchor="ctr">
            <a:normAutofit/>
          </a:bodyPr>
          <a:lstStyle>
            <a:lvl1pPr algn="l">
              <a:defRPr lang="id-ID" sz="4000" kern="1200" dirty="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id-ID" dirty="0"/>
          </a:p>
        </p:txBody>
      </p:sp>
      <p:sp>
        <p:nvSpPr>
          <p:cNvPr id="25" name="Freeform: Shape 24"/>
          <p:cNvSpPr/>
          <p:nvPr userDrawn="1"/>
        </p:nvSpPr>
        <p:spPr>
          <a:xfrm rot="5400000">
            <a:off x="-209550" y="-5294087"/>
            <a:ext cx="12611101" cy="17446171"/>
          </a:xfrm>
          <a:custGeom>
            <a:avLst/>
            <a:gdLst>
              <a:gd name="connsiteX0" fmla="*/ 2876551 w 12611101"/>
              <a:gd name="connsiteY0" fmla="*/ 14819085 h 17446171"/>
              <a:gd name="connsiteX1" fmla="*/ 9734552 w 12611101"/>
              <a:gd name="connsiteY1" fmla="*/ 14819085 h 17446171"/>
              <a:gd name="connsiteX2" fmla="*/ 9734552 w 12611101"/>
              <a:gd name="connsiteY2" fmla="*/ 2627086 h 17446171"/>
              <a:gd name="connsiteX3" fmla="*/ 2876551 w 12611101"/>
              <a:gd name="connsiteY3" fmla="*/ 2627086 h 17446171"/>
              <a:gd name="connsiteX4" fmla="*/ 0 w 12611101"/>
              <a:gd name="connsiteY4" fmla="*/ 2627086 h 17446171"/>
              <a:gd name="connsiteX5" fmla="*/ 0 w 12611101"/>
              <a:gd name="connsiteY5" fmla="*/ 0 h 17446171"/>
              <a:gd name="connsiteX6" fmla="*/ 9734552 w 12611101"/>
              <a:gd name="connsiteY6" fmla="*/ 0 h 17446171"/>
              <a:gd name="connsiteX7" fmla="*/ 11068052 w 12611101"/>
              <a:gd name="connsiteY7" fmla="*/ 0 h 17446171"/>
              <a:gd name="connsiteX8" fmla="*/ 12611101 w 12611101"/>
              <a:gd name="connsiteY8" fmla="*/ 0 h 17446171"/>
              <a:gd name="connsiteX9" fmla="*/ 12611101 w 12611101"/>
              <a:gd name="connsiteY9" fmla="*/ 17446171 h 17446171"/>
              <a:gd name="connsiteX10" fmla="*/ 9960512 w 12611101"/>
              <a:gd name="connsiteY10" fmla="*/ 17446171 h 17446171"/>
              <a:gd name="connsiteX11" fmla="*/ 9734552 w 12611101"/>
              <a:gd name="connsiteY11" fmla="*/ 17446171 h 17446171"/>
              <a:gd name="connsiteX12" fmla="*/ 3 w 12611101"/>
              <a:gd name="connsiteY12" fmla="*/ 17446171 h 17446171"/>
              <a:gd name="connsiteX13" fmla="*/ 3 w 12611101"/>
              <a:gd name="connsiteY13" fmla="*/ 15196460 h 17446171"/>
              <a:gd name="connsiteX14" fmla="*/ 2 w 12611101"/>
              <a:gd name="connsiteY14" fmla="*/ 15196460 h 17446171"/>
              <a:gd name="connsiteX15" fmla="*/ 2 w 12611101"/>
              <a:gd name="connsiteY15" fmla="*/ 2627086 h 17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11101" h="17446171">
                <a:moveTo>
                  <a:pt x="2876551" y="14819085"/>
                </a:moveTo>
                <a:lnTo>
                  <a:pt x="9734552" y="14819085"/>
                </a:lnTo>
                <a:lnTo>
                  <a:pt x="9734552" y="2627086"/>
                </a:lnTo>
                <a:lnTo>
                  <a:pt x="2876551" y="2627086"/>
                </a:lnTo>
                <a:close/>
                <a:moveTo>
                  <a:pt x="0" y="2627086"/>
                </a:moveTo>
                <a:lnTo>
                  <a:pt x="0" y="0"/>
                </a:lnTo>
                <a:lnTo>
                  <a:pt x="9734552" y="0"/>
                </a:lnTo>
                <a:lnTo>
                  <a:pt x="11068052" y="0"/>
                </a:lnTo>
                <a:lnTo>
                  <a:pt x="12611101" y="0"/>
                </a:lnTo>
                <a:lnTo>
                  <a:pt x="12611101" y="17446171"/>
                </a:lnTo>
                <a:lnTo>
                  <a:pt x="9960512" y="17446171"/>
                </a:lnTo>
                <a:lnTo>
                  <a:pt x="9734552" y="17446171"/>
                </a:lnTo>
                <a:lnTo>
                  <a:pt x="3" y="17446171"/>
                </a:lnTo>
                <a:lnTo>
                  <a:pt x="3" y="15196460"/>
                </a:lnTo>
                <a:lnTo>
                  <a:pt x="2" y="15196460"/>
                </a:lnTo>
                <a:lnTo>
                  <a:pt x="2" y="2627086"/>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slow"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11" name="Arrow: Chevron 10"/>
          <p:cNvSpPr/>
          <p:nvPr userDrawn="1"/>
        </p:nvSpPr>
        <p:spPr>
          <a:xfrm flipH="1">
            <a:off x="10145043" y="5889840"/>
            <a:ext cx="1258200" cy="967739"/>
          </a:xfrm>
          <a:prstGeom prst="chevron">
            <a:avLst>
              <a:gd name="adj" fmla="val 37654"/>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12" name="Rectangle 11"/>
          <p:cNvSpPr/>
          <p:nvPr userDrawn="1"/>
        </p:nvSpPr>
        <p:spPr>
          <a:xfrm>
            <a:off x="0" y="6360342"/>
            <a:ext cx="12192000" cy="497658"/>
          </a:xfrm>
          <a:prstGeom prst="rect">
            <a:avLst/>
          </a:prstGeom>
          <a:solidFill>
            <a:schemeClr val="tx2"/>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Arrow: Chevron 12"/>
          <p:cNvSpPr/>
          <p:nvPr userDrawn="1"/>
        </p:nvSpPr>
        <p:spPr>
          <a:xfrm>
            <a:off x="10556429" y="5889840"/>
            <a:ext cx="1258200" cy="967739"/>
          </a:xfrm>
          <a:prstGeom prst="chevron">
            <a:avLst>
              <a:gd name="adj" fmla="val 376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15" name="Slide Number Placeholder 5"/>
          <p:cNvSpPr>
            <a:spLocks noGrp="1"/>
          </p:cNvSpPr>
          <p:nvPr>
            <p:ph type="sldNum" sz="quarter" idx="12"/>
          </p:nvPr>
        </p:nvSpPr>
        <p:spPr>
          <a:xfrm>
            <a:off x="10925868" y="6187883"/>
            <a:ext cx="656771" cy="365125"/>
          </a:xfrm>
        </p:spPr>
        <p:txBody>
          <a:bodyPr/>
          <a:lstStyle>
            <a:lvl1pPr algn="ctr">
              <a:defRPr sz="1800">
                <a:solidFill>
                  <a:schemeClr val="bg1"/>
                </a:solidFill>
              </a:defRPr>
            </a:lvl1pPr>
          </a:lstStyle>
          <a:p>
            <a:fld id="{7C95316B-B8B5-4650-AC04-9D895B83FAD8}" type="slidenum">
              <a:rPr lang="id-ID" smtClean="0"/>
            </a:fld>
            <a:endParaRPr lang="id-ID" dirty="0"/>
          </a:p>
        </p:txBody>
      </p:sp>
    </p:spTree>
  </p:cSld>
  <p:clrMapOvr>
    <a:masterClrMapping/>
  </p:clrMapOvr>
  <p:transition spd="slow"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Shape 1"/>
          <p:cNvSpPr/>
          <p:nvPr userDrawn="1"/>
        </p:nvSpPr>
        <p:spPr>
          <a:xfrm rot="5400000">
            <a:off x="-209550" y="-5294087"/>
            <a:ext cx="12611101" cy="17446171"/>
          </a:xfrm>
          <a:custGeom>
            <a:avLst/>
            <a:gdLst>
              <a:gd name="connsiteX0" fmla="*/ 2876551 w 12611101"/>
              <a:gd name="connsiteY0" fmla="*/ 14819085 h 17446171"/>
              <a:gd name="connsiteX1" fmla="*/ 9734552 w 12611101"/>
              <a:gd name="connsiteY1" fmla="*/ 14819085 h 17446171"/>
              <a:gd name="connsiteX2" fmla="*/ 9734552 w 12611101"/>
              <a:gd name="connsiteY2" fmla="*/ 2627086 h 17446171"/>
              <a:gd name="connsiteX3" fmla="*/ 2876551 w 12611101"/>
              <a:gd name="connsiteY3" fmla="*/ 2627086 h 17446171"/>
              <a:gd name="connsiteX4" fmla="*/ 0 w 12611101"/>
              <a:gd name="connsiteY4" fmla="*/ 2627086 h 17446171"/>
              <a:gd name="connsiteX5" fmla="*/ 0 w 12611101"/>
              <a:gd name="connsiteY5" fmla="*/ 0 h 17446171"/>
              <a:gd name="connsiteX6" fmla="*/ 9734552 w 12611101"/>
              <a:gd name="connsiteY6" fmla="*/ 0 h 17446171"/>
              <a:gd name="connsiteX7" fmla="*/ 11068052 w 12611101"/>
              <a:gd name="connsiteY7" fmla="*/ 0 h 17446171"/>
              <a:gd name="connsiteX8" fmla="*/ 12611101 w 12611101"/>
              <a:gd name="connsiteY8" fmla="*/ 0 h 17446171"/>
              <a:gd name="connsiteX9" fmla="*/ 12611101 w 12611101"/>
              <a:gd name="connsiteY9" fmla="*/ 17446171 h 17446171"/>
              <a:gd name="connsiteX10" fmla="*/ 9960512 w 12611101"/>
              <a:gd name="connsiteY10" fmla="*/ 17446171 h 17446171"/>
              <a:gd name="connsiteX11" fmla="*/ 9734552 w 12611101"/>
              <a:gd name="connsiteY11" fmla="*/ 17446171 h 17446171"/>
              <a:gd name="connsiteX12" fmla="*/ 3 w 12611101"/>
              <a:gd name="connsiteY12" fmla="*/ 17446171 h 17446171"/>
              <a:gd name="connsiteX13" fmla="*/ 3 w 12611101"/>
              <a:gd name="connsiteY13" fmla="*/ 15196460 h 17446171"/>
              <a:gd name="connsiteX14" fmla="*/ 2 w 12611101"/>
              <a:gd name="connsiteY14" fmla="*/ 15196460 h 17446171"/>
              <a:gd name="connsiteX15" fmla="*/ 2 w 12611101"/>
              <a:gd name="connsiteY15" fmla="*/ 2627086 h 17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11101" h="17446171">
                <a:moveTo>
                  <a:pt x="2876551" y="14819085"/>
                </a:moveTo>
                <a:lnTo>
                  <a:pt x="9734552" y="14819085"/>
                </a:lnTo>
                <a:lnTo>
                  <a:pt x="9734552" y="2627086"/>
                </a:lnTo>
                <a:lnTo>
                  <a:pt x="2876551" y="2627086"/>
                </a:lnTo>
                <a:close/>
                <a:moveTo>
                  <a:pt x="0" y="2627086"/>
                </a:moveTo>
                <a:lnTo>
                  <a:pt x="0" y="0"/>
                </a:lnTo>
                <a:lnTo>
                  <a:pt x="9734552" y="0"/>
                </a:lnTo>
                <a:lnTo>
                  <a:pt x="11068052" y="0"/>
                </a:lnTo>
                <a:lnTo>
                  <a:pt x="12611101" y="0"/>
                </a:lnTo>
                <a:lnTo>
                  <a:pt x="12611101" y="17446171"/>
                </a:lnTo>
                <a:lnTo>
                  <a:pt x="9960512" y="17446171"/>
                </a:lnTo>
                <a:lnTo>
                  <a:pt x="9734552" y="17446171"/>
                </a:lnTo>
                <a:lnTo>
                  <a:pt x="3" y="17446171"/>
                </a:lnTo>
                <a:lnTo>
                  <a:pt x="3" y="15196460"/>
                </a:lnTo>
                <a:lnTo>
                  <a:pt x="2" y="15196460"/>
                </a:lnTo>
                <a:lnTo>
                  <a:pt x="2" y="2627086"/>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slow"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Arrow: Chevron 20"/>
          <p:cNvSpPr/>
          <p:nvPr userDrawn="1"/>
        </p:nvSpPr>
        <p:spPr>
          <a:xfrm>
            <a:off x="4918527" y="0"/>
            <a:ext cx="6096001" cy="6858000"/>
          </a:xfrm>
          <a:prstGeom prst="chevron">
            <a:avLst>
              <a:gd name="adj" fmla="val 56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1" name="Arrow: Chevron 20"/>
          <p:cNvSpPr/>
          <p:nvPr userDrawn="1"/>
        </p:nvSpPr>
        <p:spPr>
          <a:xfrm>
            <a:off x="1718127" y="0"/>
            <a:ext cx="6096001" cy="6858000"/>
          </a:xfrm>
          <a:prstGeom prst="chevron">
            <a:avLst>
              <a:gd name="adj" fmla="val 56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2" name="Rectangle 21"/>
          <p:cNvSpPr/>
          <p:nvPr userDrawn="1"/>
        </p:nvSpPr>
        <p:spPr>
          <a:xfrm>
            <a:off x="-1" y="537029"/>
            <a:ext cx="12192001" cy="5783942"/>
          </a:xfrm>
          <a:prstGeom prst="rect">
            <a:avLst/>
          </a:prstGeom>
          <a:solidFill>
            <a:srgbClr val="005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Arrow: Chevron 22"/>
          <p:cNvSpPr/>
          <p:nvPr userDrawn="1"/>
        </p:nvSpPr>
        <p:spPr>
          <a:xfrm flipH="1">
            <a:off x="-1733551" y="0"/>
            <a:ext cx="6096001" cy="6858000"/>
          </a:xfrm>
          <a:prstGeom prst="chevron">
            <a:avLst>
              <a:gd name="adj" fmla="val 56464"/>
            </a:avLst>
          </a:prstGeom>
          <a:solidFill>
            <a:srgbClr val="7AC8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3" name="Arrow: Chevron 22"/>
          <p:cNvSpPr/>
          <p:nvPr userDrawn="1"/>
        </p:nvSpPr>
        <p:spPr>
          <a:xfrm flipH="1">
            <a:off x="1466849" y="0"/>
            <a:ext cx="6096001" cy="6858000"/>
          </a:xfrm>
          <a:prstGeom prst="chevron">
            <a:avLst>
              <a:gd name="adj" fmla="val 56464"/>
            </a:avLst>
          </a:prstGeom>
          <a:solidFill>
            <a:srgbClr val="7AC8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cSld>
  <p:clrMapOvr>
    <a:masterClrMapping/>
  </p:clrMapOvr>
  <p:transition spd="slow" advTm="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A4064C-B1C8-4B8F-82B1-6A8D1A5749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6" Type="http://schemas.openxmlformats.org/officeDocument/2006/relationships/theme" Target="../theme/theme2.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5316B-B8B5-4650-AC04-9D895B83FAD8}" type="slidenum">
              <a:rPr lang="id-ID" smtClean="0"/>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Tm="0">
    <p:wipe/>
  </p:transition>
  <p:hf hdr="0" ftr="0" dt="0"/>
  <p:txStyles>
    <p:titleStyle>
      <a:lvl1pPr algn="l" defTabSz="914400" rtl="0" eaLnBrk="1" latinLnBrk="0" hangingPunct="1">
        <a:lnSpc>
          <a:spcPct val="90000"/>
        </a:lnSpc>
        <a:spcBef>
          <a:spcPct val="0"/>
        </a:spcBef>
        <a:buNone/>
        <a:defRPr sz="4400" kern="1200">
          <a:solidFill>
            <a:schemeClr val="tx1"/>
          </a:solidFill>
          <a:latin typeface="Lato" panose="020F0502020204030203" pitchFamily="34" charset="0"/>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D02B6-9DB5-4C7B-85B2-B5F020DABB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1662D-AFA8-443C-A4B0-112430D1F9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ransition spd="slow" advTm="0">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10.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image" Target="../media/image15.png"/><Relationship Id="rId3" Type="http://schemas.openxmlformats.org/officeDocument/2006/relationships/tags" Target="../tags/tag29.xml"/><Relationship Id="rId2" Type="http://schemas.openxmlformats.org/officeDocument/2006/relationships/image" Target="../media/image14.pn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8.xml"/><Relationship Id="rId4" Type="http://schemas.openxmlformats.org/officeDocument/2006/relationships/image" Target="../media/image17.png"/><Relationship Id="rId3" Type="http://schemas.openxmlformats.org/officeDocument/2006/relationships/tags" Target="../tags/tag31.xml"/><Relationship Id="rId2" Type="http://schemas.openxmlformats.org/officeDocument/2006/relationships/image" Target="../media/image16.pn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35.xml"/><Relationship Id="rId7" Type="http://schemas.openxmlformats.org/officeDocument/2006/relationships/image" Target="../media/image21.png"/><Relationship Id="rId6" Type="http://schemas.openxmlformats.org/officeDocument/2006/relationships/tags" Target="../tags/tag34.xml"/><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tags" Target="../tags/tag33.xml"/><Relationship Id="rId2" Type="http://schemas.openxmlformats.org/officeDocument/2006/relationships/image" Target="../media/image18.png"/><Relationship Id="rId11" Type="http://schemas.openxmlformats.org/officeDocument/2006/relationships/notesSlide" Target="../notesSlides/notesSlide18.xml"/><Relationship Id="rId10" Type="http://schemas.openxmlformats.org/officeDocument/2006/relationships/slideLayout" Target="../slideLayouts/slideLayout18.xml"/><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image" Target="../media/image24.png"/><Relationship Id="rId3" Type="http://schemas.openxmlformats.org/officeDocument/2006/relationships/tags" Target="../tags/tag37.xml"/><Relationship Id="rId2" Type="http://schemas.openxmlformats.org/officeDocument/2006/relationships/image" Target="../media/image23.png"/><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tags" Target="../tags/tag40.xml"/><Relationship Id="rId4" Type="http://schemas.openxmlformats.org/officeDocument/2006/relationships/image" Target="../media/image26.png"/><Relationship Id="rId3" Type="http://schemas.openxmlformats.org/officeDocument/2006/relationships/tags" Target="../tags/tag39.xml"/><Relationship Id="rId2" Type="http://schemas.openxmlformats.org/officeDocument/2006/relationships/image" Target="../media/image25.png"/><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28.png"/><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8.xml"/><Relationship Id="rId3" Type="http://schemas.openxmlformats.org/officeDocument/2006/relationships/image" Target="../media/image29.png"/><Relationship Id="rId2" Type="http://schemas.openxmlformats.org/officeDocument/2006/relationships/tags" Target="../tags/tag43.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image" Target="../media/image30.png"/><Relationship Id="rId2" Type="http://schemas.openxmlformats.org/officeDocument/2006/relationships/tags" Target="../tags/tag45.xml"/><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31.png"/><Relationship Id="rId2" Type="http://schemas.openxmlformats.org/officeDocument/2006/relationships/tags" Target="../tags/tag47.xml"/><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8.xml"/><Relationship Id="rId3" Type="http://schemas.openxmlformats.org/officeDocument/2006/relationships/image" Target="../media/image32.png"/><Relationship Id="rId2" Type="http://schemas.openxmlformats.org/officeDocument/2006/relationships/tags" Target="../tags/tag49.xml"/><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8.xml"/><Relationship Id="rId3" Type="http://schemas.openxmlformats.org/officeDocument/2006/relationships/image" Target="../media/image33.png"/><Relationship Id="rId2" Type="http://schemas.openxmlformats.org/officeDocument/2006/relationships/tags" Target="../tags/tag51.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8.xml"/><Relationship Id="rId3" Type="http://schemas.openxmlformats.org/officeDocument/2006/relationships/tags" Target="../tags/tag54.xml"/><Relationship Id="rId2" Type="http://schemas.openxmlformats.org/officeDocument/2006/relationships/image" Target="../media/image34.png"/><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8.xml"/><Relationship Id="rId2" Type="http://schemas.openxmlformats.org/officeDocument/2006/relationships/image" Target="../media/image35.png"/><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8.xml"/><Relationship Id="rId2" Type="http://schemas.openxmlformats.org/officeDocument/2006/relationships/image" Target="../media/image36.png"/><Relationship Id="rId1" Type="http://schemas.openxmlformats.org/officeDocument/2006/relationships/tags" Target="../tags/tag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83"/>
          <p:cNvSpPr txBox="1"/>
          <p:nvPr/>
        </p:nvSpPr>
        <p:spPr>
          <a:xfrm>
            <a:off x="5065851" y="2369462"/>
            <a:ext cx="4800600" cy="1198880"/>
          </a:xfrm>
          <a:prstGeom prst="rect">
            <a:avLst/>
          </a:prstGeom>
          <a:noFill/>
        </p:spPr>
        <p:txBody>
          <a:bodyPr wrap="none" rtlCol="0">
            <a:spAutoFit/>
          </a:bodyPr>
          <a:lstStyle/>
          <a:p>
            <a:pPr lvl="0" algn="l">
              <a:defRPr/>
            </a:pPr>
            <a:r>
              <a:rPr lang="zh-CN" altLang="en-US" sz="7200" b="1" dirty="0">
                <a:gradFill>
                  <a:gsLst>
                    <a:gs pos="0">
                      <a:prstClr val="white"/>
                    </a:gs>
                    <a:gs pos="100000">
                      <a:srgbClr val="CCFFFF"/>
                    </a:gs>
                  </a:gsLst>
                  <a:lin ang="5400000" scaled="1"/>
                </a:gradFill>
                <a:cs typeface="+mn-ea"/>
                <a:sym typeface="+mn-lt"/>
              </a:rPr>
              <a:t>综合设计IV</a:t>
            </a:r>
            <a:endParaRPr lang="zh-CN" altLang="en-US" sz="7200" b="1" dirty="0">
              <a:gradFill>
                <a:gsLst>
                  <a:gs pos="0">
                    <a:prstClr val="white"/>
                  </a:gs>
                  <a:gs pos="100000">
                    <a:srgbClr val="CCFFFF"/>
                  </a:gs>
                </a:gsLst>
                <a:lin ang="5400000" scaled="1"/>
              </a:gradFill>
              <a:cs typeface="+mn-ea"/>
              <a:sym typeface="+mn-lt"/>
            </a:endParaRPr>
          </a:p>
        </p:txBody>
      </p:sp>
      <p:sp>
        <p:nvSpPr>
          <p:cNvPr id="3" name="文本框 281"/>
          <p:cNvSpPr txBox="1"/>
          <p:nvPr/>
        </p:nvSpPr>
        <p:spPr>
          <a:xfrm>
            <a:off x="5167450" y="3968790"/>
            <a:ext cx="4361180" cy="398780"/>
          </a:xfrm>
          <a:prstGeom prst="rect">
            <a:avLst/>
          </a:prstGeom>
          <a:noFill/>
        </p:spPr>
        <p:txBody>
          <a:bodyPr wrap="none" rtlCol="0">
            <a:spAutoFit/>
          </a:bodyPr>
          <a:lstStyle>
            <a:defPPr>
              <a:defRPr lang="zh-CN"/>
            </a:defPPr>
            <a:lvl1pPr>
              <a:defRPr sz="6000">
                <a:gradFill>
                  <a:gsLst>
                    <a:gs pos="0">
                      <a:schemeClr val="bg1"/>
                    </a:gs>
                    <a:gs pos="100000">
                      <a:srgbClr val="CCFFFF"/>
                    </a:gs>
                  </a:gsLst>
                  <a:lin ang="5400000" scaled="1"/>
                </a:gradFill>
                <a:latin typeface="微软雅黑" panose="020B0503020204020204" pitchFamily="34" charset="-122"/>
                <a:ea typeface="微软雅黑" panose="020B0503020204020204" pitchFamily="34" charset="-122"/>
              </a:defRPr>
            </a:lvl1pPr>
          </a:lstStyle>
          <a:p>
            <a:pPr lvl="0" algn="l">
              <a:defRPr/>
            </a:pPr>
            <a:r>
              <a:rPr lang="zh-CN" altLang="en-US" sz="2000" dirty="0">
                <a:gradFill>
                  <a:gsLst>
                    <a:gs pos="0">
                      <a:prstClr val="white"/>
                    </a:gs>
                    <a:gs pos="100000">
                      <a:srgbClr val="CCFFFF"/>
                    </a:gs>
                  </a:gsLst>
                  <a:lin ang="5400000" scaled="1"/>
                </a:gradFill>
                <a:latin typeface="+mn-lt"/>
                <a:ea typeface="+mn-ea"/>
                <a:cs typeface="+mn-ea"/>
                <a:sym typeface="+mn-lt"/>
              </a:rPr>
              <a:t>授课老师  </a:t>
            </a:r>
            <a:r>
              <a:rPr lang="en-US" altLang="zh-CN" sz="2000" dirty="0">
                <a:gradFill>
                  <a:gsLst>
                    <a:gs pos="0">
                      <a:prstClr val="white"/>
                    </a:gs>
                    <a:gs pos="100000">
                      <a:srgbClr val="CCFFFF"/>
                    </a:gs>
                  </a:gsLst>
                  <a:lin ang="5400000" scaled="1"/>
                </a:gradFill>
                <a:latin typeface="+mn-lt"/>
                <a:ea typeface="+mn-ea"/>
                <a:cs typeface="+mn-ea"/>
                <a:sym typeface="+mn-lt"/>
              </a:rPr>
              <a:t>|  </a:t>
            </a:r>
            <a:r>
              <a:rPr lang="zh-CN" altLang="en-US" sz="2000" dirty="0">
                <a:gradFill>
                  <a:gsLst>
                    <a:gs pos="0">
                      <a:prstClr val="white"/>
                    </a:gs>
                    <a:gs pos="100000">
                      <a:srgbClr val="CCFFFF"/>
                    </a:gs>
                  </a:gsLst>
                  <a:lin ang="5400000" scaled="1"/>
                </a:gradFill>
                <a:latin typeface="+mn-lt"/>
                <a:ea typeface="+mn-ea"/>
                <a:cs typeface="+mn-ea"/>
                <a:sym typeface="+mn-lt"/>
              </a:rPr>
              <a:t>王美林</a:t>
            </a:r>
            <a:r>
              <a:rPr lang="zh-CN" sz="2000" dirty="0" smtClean="0">
                <a:gradFill>
                  <a:gsLst>
                    <a:gs pos="0">
                      <a:prstClr val="white"/>
                    </a:gs>
                    <a:gs pos="100000">
                      <a:srgbClr val="CCFFFF"/>
                    </a:gs>
                  </a:gsLst>
                  <a:lin ang="5400000" scaled="1"/>
                </a:gradFill>
                <a:latin typeface="+mn-lt"/>
                <a:ea typeface="+mn-ea"/>
                <a:cs typeface="+mn-ea"/>
                <a:sym typeface="+mn-lt"/>
              </a:rPr>
              <a:t>、施煜锴</a:t>
            </a:r>
            <a:r>
              <a:rPr lang="zh-CN" altLang="en-US" sz="2000" dirty="0">
                <a:gradFill>
                  <a:gsLst>
                    <a:gs pos="0">
                      <a:prstClr val="white"/>
                    </a:gs>
                    <a:gs pos="100000">
                      <a:srgbClr val="CCFFFF"/>
                    </a:gs>
                  </a:gsLst>
                  <a:lin ang="5400000" scaled="1"/>
                </a:gradFill>
                <a:latin typeface="+mn-lt"/>
                <a:ea typeface="+mn-ea"/>
                <a:cs typeface="+mn-ea"/>
                <a:sym typeface="+mn-lt"/>
              </a:rPr>
              <a:t>、</a:t>
            </a:r>
            <a:r>
              <a:rPr lang="zh-CN" altLang="en-US" sz="2000" dirty="0">
                <a:gradFill>
                  <a:gsLst>
                    <a:gs pos="0">
                      <a:prstClr val="white"/>
                    </a:gs>
                    <a:gs pos="100000">
                      <a:srgbClr val="CCFFFF"/>
                    </a:gs>
                  </a:gsLst>
                  <a:lin ang="5400000" scaled="1"/>
                </a:gradFill>
                <a:latin typeface="+mn-lt"/>
                <a:ea typeface="+mn-ea"/>
                <a:cs typeface="+mn-ea"/>
                <a:sym typeface="+mn-lt"/>
              </a:rPr>
              <a:t>彭思愿</a:t>
            </a:r>
            <a:endParaRPr lang="zh-CN" altLang="en-US" sz="2000" dirty="0">
              <a:gradFill>
                <a:gsLst>
                  <a:gs pos="0">
                    <a:prstClr val="white"/>
                  </a:gs>
                  <a:gs pos="100000">
                    <a:srgbClr val="CCFFFF"/>
                  </a:gs>
                </a:gsLst>
                <a:lin ang="5400000" scaled="1"/>
              </a:gradFill>
              <a:latin typeface="+mn-lt"/>
              <a:ea typeface="+mn-ea"/>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40" fill="hold"/>
                                        <p:tgtEl>
                                          <p:spTgt spid="2"/>
                                        </p:tgtEl>
                                        <p:attrNameLst>
                                          <p:attrName>ppt_w</p:attrName>
                                        </p:attrNameLst>
                                      </p:cBhvr>
                                      <p:tavLst>
                                        <p:tav tm="0">
                                          <p:val>
                                            <p:fltVal val="0"/>
                                          </p:val>
                                        </p:tav>
                                        <p:tav tm="100000">
                                          <p:val>
                                            <p:strVal val="#ppt_w"/>
                                          </p:val>
                                        </p:tav>
                                      </p:tavLst>
                                    </p:anim>
                                    <p:anim calcmode="lin" valueType="num">
                                      <p:cBhvr>
                                        <p:cTn id="8" dur="1040" fill="hold"/>
                                        <p:tgtEl>
                                          <p:spTgt spid="2"/>
                                        </p:tgtEl>
                                        <p:attrNameLst>
                                          <p:attrName>ppt_h</p:attrName>
                                        </p:attrNameLst>
                                      </p:cBhvr>
                                      <p:tavLst>
                                        <p:tav tm="0">
                                          <p:val>
                                            <p:fltVal val="0"/>
                                          </p:val>
                                        </p:tav>
                                        <p:tav tm="100000">
                                          <p:val>
                                            <p:strVal val="#ppt_h"/>
                                          </p:val>
                                        </p:tav>
                                      </p:tavLst>
                                    </p:anim>
                                    <p:animEffect transition="in" filter="fade">
                                      <p:cBhvr>
                                        <p:cTn id="9" dur="1040"/>
                                        <p:tgtEl>
                                          <p:spTgt spid="2"/>
                                        </p:tgtEl>
                                      </p:cBhvr>
                                    </p:animEffect>
                                  </p:childTnLst>
                                </p:cTn>
                              </p:par>
                              <p:par>
                                <p:cTn id="10" presetID="63" presetClass="path" presetSubtype="0" decel="50000" fill="hold" grpId="1" nodeType="withEffect">
                                  <p:stCondLst>
                                    <p:cond delay="0"/>
                                  </p:stCondLst>
                                  <p:iterate type="lt">
                                    <p:tmPct val="13000"/>
                                  </p:iterate>
                                  <p:childTnLst>
                                    <p:animMotion origin="layout" path="M -3.54167E-6 2.22222E-6 L 0.17657 2.22222E-6 " pathEditMode="relative" rAng="0" ptsTypes="AA">
                                      <p:cBhvr>
                                        <p:cTn id="11" dur="960" spd="-100000" fill="hold"/>
                                        <p:tgtEl>
                                          <p:spTgt spid="2"/>
                                        </p:tgtEl>
                                        <p:attrNameLst>
                                          <p:attrName>ppt_x</p:attrName>
                                          <p:attrName>ppt_y</p:attrName>
                                        </p:attrNameLst>
                                      </p:cBhvr>
                                      <p:rCtr x="8828" y="0"/>
                                    </p:animMotion>
                                  </p:childTnLst>
                                </p:cTn>
                              </p:par>
                              <p:par>
                                <p:cTn id="12" presetID="53" presetClass="entr" presetSubtype="16" fill="hold" grpId="0" nodeType="with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1040" fill="hold"/>
                                        <p:tgtEl>
                                          <p:spTgt spid="3"/>
                                        </p:tgtEl>
                                        <p:attrNameLst>
                                          <p:attrName>ppt_w</p:attrName>
                                        </p:attrNameLst>
                                      </p:cBhvr>
                                      <p:tavLst>
                                        <p:tav tm="0">
                                          <p:val>
                                            <p:fltVal val="0"/>
                                          </p:val>
                                        </p:tav>
                                        <p:tav tm="100000">
                                          <p:val>
                                            <p:strVal val="#ppt_w"/>
                                          </p:val>
                                        </p:tav>
                                      </p:tavLst>
                                    </p:anim>
                                    <p:anim calcmode="lin" valueType="num">
                                      <p:cBhvr>
                                        <p:cTn id="15" dur="1040" fill="hold"/>
                                        <p:tgtEl>
                                          <p:spTgt spid="3"/>
                                        </p:tgtEl>
                                        <p:attrNameLst>
                                          <p:attrName>ppt_h</p:attrName>
                                        </p:attrNameLst>
                                      </p:cBhvr>
                                      <p:tavLst>
                                        <p:tav tm="0">
                                          <p:val>
                                            <p:fltVal val="0"/>
                                          </p:val>
                                        </p:tav>
                                        <p:tav tm="100000">
                                          <p:val>
                                            <p:strVal val="#ppt_h"/>
                                          </p:val>
                                        </p:tav>
                                      </p:tavLst>
                                    </p:anim>
                                    <p:animEffect transition="in" filter="fade">
                                      <p:cBhvr>
                                        <p:cTn id="16" dur="1040"/>
                                        <p:tgtEl>
                                          <p:spTgt spid="3"/>
                                        </p:tgtEl>
                                      </p:cBhvr>
                                    </p:animEffect>
                                  </p:childTnLst>
                                </p:cTn>
                              </p:par>
                              <p:par>
                                <p:cTn id="17" presetID="63" presetClass="path" presetSubtype="0" decel="50000" fill="hold" grpId="1" nodeType="withEffect">
                                  <p:stCondLst>
                                    <p:cond delay="0"/>
                                  </p:stCondLst>
                                  <p:iterate type="lt">
                                    <p:tmPct val="13000"/>
                                  </p:iterate>
                                  <p:childTnLst>
                                    <p:animMotion origin="layout" path="M 3.54167E-6 -4.81481E-6 L 0.17656 -4.81481E-6 " pathEditMode="relative" rAng="0" ptsTypes="AA">
                                      <p:cBhvr>
                                        <p:cTn id="18" dur="960" spd="-100000" fill="hold"/>
                                        <p:tgtEl>
                                          <p:spTgt spid="3"/>
                                        </p:tgtEl>
                                        <p:attrNameLst>
                                          <p:attrName>ppt_x</p:attrName>
                                          <p:attrName>ppt_y</p:attrName>
                                        </p:attrNameLst>
                                      </p:cBhvr>
                                      <p:rCtr x="88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开发环境</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
        <p:nvSpPr>
          <p:cNvPr id="2" name="文本框 1"/>
          <p:cNvSpPr txBox="1"/>
          <p:nvPr/>
        </p:nvSpPr>
        <p:spPr>
          <a:xfrm>
            <a:off x="1651000" y="1157605"/>
            <a:ext cx="8578850" cy="5262245"/>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ysClr val="windowText" lastClr="000000"/>
                </a:solidFill>
                <a:ea typeface="+mn-lt"/>
                <a:cs typeface="Times New Roman" panose="02020603050405020304" pitchFamily="18" charset="0"/>
                <a:sym typeface="+mn-ea"/>
              </a:rPr>
              <a:t>系统环境：</a:t>
            </a:r>
            <a:r>
              <a:rPr lang="en-US" altLang="zh-CN" b="1" dirty="0" smtClean="0">
                <a:solidFill>
                  <a:sysClr val="windowText" lastClr="000000"/>
                </a:solidFill>
                <a:ea typeface="+mn-lt"/>
                <a:cs typeface="Times New Roman" panose="02020603050405020304" pitchFamily="18" charset="0"/>
                <a:sym typeface="+mn-ea"/>
              </a:rPr>
              <a:t>Linux Ubantu &amp; Windows</a:t>
            </a:r>
            <a:endParaRPr lang="en-US" altLang="zh-CN" b="1" dirty="0" smtClean="0">
              <a:solidFill>
                <a:sysClr val="windowText" lastClr="000000"/>
              </a:solidFill>
              <a:ea typeface="+mn-lt"/>
              <a:cs typeface="Times New Roman" panose="02020603050405020304" pitchFamily="18" charset="0"/>
              <a:sym typeface="+mn-ea"/>
            </a:endParaRPr>
          </a:p>
          <a:p>
            <a:pPr lvl="1" indent="0" defTabSz="1147445" fontAlgn="base">
              <a:lnSpc>
                <a:spcPct val="100000"/>
              </a:lnSpc>
              <a:spcBef>
                <a:spcPts val="640"/>
              </a:spcBef>
              <a:buClr>
                <a:srgbClr val="FFC000"/>
              </a:buClr>
              <a:buFont typeface="Wingdings" panose="05000000000000000000" pitchFamily="2" charset="2"/>
              <a:buNone/>
            </a:pPr>
            <a:r>
              <a:rPr lang="zh-CN" altLang="en-US" dirty="0" smtClean="0">
                <a:solidFill>
                  <a:sysClr val="windowText" lastClr="000000"/>
                </a:solidFill>
                <a:ea typeface="+mn-lt"/>
                <a:cs typeface="Times New Roman" panose="02020603050405020304" pitchFamily="18" charset="0"/>
                <a:sym typeface="+mn-ea"/>
              </a:rPr>
              <a:t>后续环境的配置等都是在</a:t>
            </a:r>
            <a:r>
              <a:rPr lang="en-US" dirty="0" smtClean="0">
                <a:solidFill>
                  <a:sysClr val="windowText" lastClr="000000"/>
                </a:solidFill>
                <a:ea typeface="+mn-lt"/>
                <a:cs typeface="Times New Roman" panose="02020603050405020304" pitchFamily="18" charset="0"/>
                <a:sym typeface="+mn-ea"/>
              </a:rPr>
              <a:t>Windows</a:t>
            </a:r>
            <a:r>
              <a:rPr lang="zh-CN" altLang="en-US" dirty="0" smtClean="0">
                <a:solidFill>
                  <a:sysClr val="windowText" lastClr="000000"/>
                </a:solidFill>
                <a:ea typeface="+mn-lt"/>
                <a:cs typeface="Times New Roman" panose="02020603050405020304" pitchFamily="18" charset="0"/>
                <a:sym typeface="+mn-ea"/>
              </a:rPr>
              <a:t>环境下进行的。但部分代码需要在机械臂的</a:t>
            </a:r>
            <a:r>
              <a:rPr lang="en-US" altLang="zh-CN" dirty="0" smtClean="0">
                <a:solidFill>
                  <a:sysClr val="windowText" lastClr="000000"/>
                </a:solidFill>
                <a:ea typeface="+mn-lt"/>
                <a:cs typeface="Times New Roman" panose="02020603050405020304" pitchFamily="18" charset="0"/>
                <a:sym typeface="+mn-ea"/>
              </a:rPr>
              <a:t>Linux</a:t>
            </a:r>
            <a:r>
              <a:rPr lang="zh-CN" altLang="en-US" dirty="0" smtClean="0">
                <a:solidFill>
                  <a:sysClr val="windowText" lastClr="000000"/>
                </a:solidFill>
                <a:ea typeface="+mn-lt"/>
                <a:cs typeface="Times New Roman" panose="02020603050405020304" pitchFamily="18" charset="0"/>
                <a:sym typeface="+mn-ea"/>
              </a:rPr>
              <a:t>环境运行（</a:t>
            </a:r>
            <a:r>
              <a:rPr lang="en-US" altLang="zh-CN" dirty="0" smtClean="0">
                <a:solidFill>
                  <a:sysClr val="windowText" lastClr="000000"/>
                </a:solidFill>
                <a:ea typeface="+mn-lt"/>
                <a:cs typeface="Times New Roman" panose="02020603050405020304" pitchFamily="18" charset="0"/>
                <a:sym typeface="+mn-ea"/>
              </a:rPr>
              <a:t>python</a:t>
            </a:r>
            <a:r>
              <a:rPr lang="zh-CN" altLang="en-US" dirty="0" smtClean="0">
                <a:solidFill>
                  <a:sysClr val="windowText" lastClr="000000"/>
                </a:solidFill>
                <a:ea typeface="+mn-lt"/>
                <a:cs typeface="Times New Roman" panose="02020603050405020304" pitchFamily="18" charset="0"/>
                <a:sym typeface="+mn-ea"/>
              </a:rPr>
              <a:t>环境）。</a:t>
            </a:r>
            <a:endParaRPr lang="en-US"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ysClr val="windowText" lastClr="000000"/>
                </a:solidFill>
                <a:ea typeface="+mn-lt"/>
                <a:cs typeface="Times New Roman" panose="02020603050405020304" pitchFamily="18" charset="0"/>
                <a:sym typeface="+mn-ea"/>
              </a:rPr>
              <a:t>编程语言：</a:t>
            </a:r>
            <a:r>
              <a:rPr lang="en-US" altLang="zh-CN" b="1" dirty="0" smtClean="0">
                <a:solidFill>
                  <a:sysClr val="windowText" lastClr="000000"/>
                </a:solidFill>
                <a:ea typeface="+mn-lt"/>
                <a:cs typeface="Times New Roman" panose="02020603050405020304" pitchFamily="18" charset="0"/>
                <a:sym typeface="+mn-ea"/>
              </a:rPr>
              <a:t>Python</a:t>
            </a:r>
            <a:endParaRPr lang="zh-CN" altLang="en-US" b="1" dirty="0" smtClean="0">
              <a:solidFill>
                <a:sysClr val="windowText" lastClr="000000"/>
              </a:solidFill>
              <a:ea typeface="+mn-lt"/>
              <a:cs typeface="Times New Roman" panose="02020603050405020304" pitchFamily="18" charset="0"/>
              <a:sym typeface="+mn-ea"/>
            </a:endParaRPr>
          </a:p>
          <a:p>
            <a:pPr lvl="1" indent="0" defTabSz="1147445" fontAlgn="base">
              <a:lnSpc>
                <a:spcPct val="100000"/>
              </a:lnSpc>
              <a:spcBef>
                <a:spcPts val="640"/>
              </a:spcBef>
              <a:buClr>
                <a:srgbClr val="FFC000"/>
              </a:buClr>
              <a:buFont typeface="Wingdings" panose="05000000000000000000" pitchFamily="2" charset="2"/>
              <a:buNone/>
            </a:pPr>
            <a:r>
              <a:rPr lang="zh-CN" altLang="en-US" dirty="0" smtClean="0">
                <a:solidFill>
                  <a:sysClr val="windowText" lastClr="000000"/>
                </a:solidFill>
                <a:ea typeface="+mn-lt"/>
                <a:cs typeface="Times New Roman" panose="02020603050405020304" pitchFamily="18" charset="0"/>
                <a:sym typeface="+mn-ea"/>
              </a:rPr>
              <a:t>相较于其它编程语言，</a:t>
            </a:r>
            <a:r>
              <a:rPr lang="en-US" altLang="zh-CN" dirty="0" smtClean="0">
                <a:solidFill>
                  <a:sysClr val="windowText" lastClr="000000"/>
                </a:solidFill>
                <a:ea typeface="+mn-lt"/>
                <a:cs typeface="Times New Roman" panose="02020603050405020304" pitchFamily="18" charset="0"/>
                <a:sym typeface="+mn-ea"/>
              </a:rPr>
              <a:t>Python</a:t>
            </a:r>
            <a:r>
              <a:rPr lang="zh-CN" altLang="en-US" dirty="0" smtClean="0">
                <a:solidFill>
                  <a:sysClr val="windowText" lastClr="000000"/>
                </a:solidFill>
                <a:ea typeface="+mn-lt"/>
                <a:cs typeface="Times New Roman" panose="02020603050405020304" pitchFamily="18" charset="0"/>
                <a:sym typeface="+mn-ea"/>
              </a:rPr>
              <a:t>在机器学习</a:t>
            </a:r>
            <a:r>
              <a:rPr lang="en-US" altLang="zh-CN" dirty="0" smtClean="0">
                <a:solidFill>
                  <a:sysClr val="windowText" lastClr="000000"/>
                </a:solidFill>
                <a:ea typeface="+mn-lt"/>
                <a:cs typeface="Times New Roman" panose="02020603050405020304" pitchFamily="18" charset="0"/>
                <a:sym typeface="+mn-ea"/>
              </a:rPr>
              <a:t>/</a:t>
            </a:r>
            <a:r>
              <a:rPr lang="zh-CN" altLang="en-US" dirty="0" smtClean="0">
                <a:solidFill>
                  <a:sysClr val="windowText" lastClr="000000"/>
                </a:solidFill>
                <a:ea typeface="+mn-lt"/>
                <a:cs typeface="Times New Roman" panose="02020603050405020304" pitchFamily="18" charset="0"/>
                <a:sym typeface="+mn-ea"/>
              </a:rPr>
              <a:t>深度学习及计算机视觉领域有集成度较好的库函数及模块可学习使用，便于</a:t>
            </a:r>
            <a:r>
              <a:rPr lang="zh-CN" altLang="en-US" dirty="0" smtClean="0">
                <a:solidFill>
                  <a:sysClr val="windowText" lastClr="000000"/>
                </a:solidFill>
                <a:ea typeface="+mn-lt"/>
                <a:cs typeface="Times New Roman" panose="02020603050405020304" pitchFamily="18" charset="0"/>
                <a:sym typeface="+mn-ea"/>
              </a:rPr>
              <a:t>理解和</a:t>
            </a:r>
            <a:r>
              <a:rPr lang="zh-CN" altLang="en-US" dirty="0" smtClean="0">
                <a:solidFill>
                  <a:sysClr val="windowText" lastClr="000000"/>
                </a:solidFill>
                <a:ea typeface="+mn-lt"/>
                <a:cs typeface="Times New Roman" panose="02020603050405020304" pitchFamily="18" charset="0"/>
                <a:sym typeface="+mn-ea"/>
              </a:rPr>
              <a:t>上手学习。</a:t>
            </a:r>
            <a:endParaRPr lang="zh-CN" alt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ysClr val="windowText" lastClr="000000"/>
                </a:solidFill>
                <a:ea typeface="+mn-lt"/>
                <a:cs typeface="Times New Roman" panose="02020603050405020304" pitchFamily="18" charset="0"/>
                <a:sym typeface="+mn-ea"/>
              </a:rPr>
              <a:t>界面开发环境</a:t>
            </a:r>
            <a:r>
              <a:rPr lang="en-US" b="1" dirty="0" smtClean="0">
                <a:solidFill>
                  <a:sysClr val="windowText" lastClr="000000"/>
                </a:solidFill>
                <a:ea typeface="+mn-lt"/>
                <a:cs typeface="Times New Roman" panose="02020603050405020304" pitchFamily="18" charset="0"/>
                <a:sym typeface="+mn-ea"/>
              </a:rPr>
              <a:t>: QT</a:t>
            </a:r>
            <a:r>
              <a:rPr lang="zh-CN" altLang="en-US" b="1" dirty="0" smtClean="0">
                <a:solidFill>
                  <a:sysClr val="windowText" lastClr="000000"/>
                </a:solidFill>
                <a:ea typeface="+mn-lt"/>
                <a:cs typeface="Times New Roman" panose="02020603050405020304" pitchFamily="18" charset="0"/>
                <a:sym typeface="+mn-ea"/>
              </a:rPr>
              <a:t>，</a:t>
            </a:r>
            <a:r>
              <a:rPr lang="en-US" altLang="zh-CN" b="1" dirty="0" smtClean="0">
                <a:solidFill>
                  <a:sysClr val="windowText" lastClr="000000"/>
                </a:solidFill>
                <a:ea typeface="+mn-lt"/>
                <a:cs typeface="Times New Roman" panose="02020603050405020304" pitchFamily="18" charset="0"/>
                <a:sym typeface="+mn-ea"/>
              </a:rPr>
              <a:t>C#</a:t>
            </a:r>
            <a:r>
              <a:rPr lang="zh-CN" altLang="en-US" b="1" dirty="0" smtClean="0">
                <a:solidFill>
                  <a:sysClr val="windowText" lastClr="000000"/>
                </a:solidFill>
                <a:ea typeface="+mn-lt"/>
                <a:cs typeface="Times New Roman" panose="02020603050405020304" pitchFamily="18" charset="0"/>
                <a:sym typeface="+mn-ea"/>
              </a:rPr>
              <a:t>，</a:t>
            </a:r>
            <a:r>
              <a:rPr lang="en-US" altLang="zh-CN" b="1" dirty="0" smtClean="0">
                <a:solidFill>
                  <a:sysClr val="windowText" lastClr="000000"/>
                </a:solidFill>
                <a:ea typeface="+mn-lt"/>
                <a:cs typeface="Times New Roman" panose="02020603050405020304" pitchFamily="18" charset="0"/>
                <a:sym typeface="+mn-ea"/>
              </a:rPr>
              <a:t>Web</a:t>
            </a:r>
            <a:endParaRPr lang="en-US" b="1" dirty="0" smtClean="0">
              <a:solidFill>
                <a:sysClr val="windowText" lastClr="000000"/>
              </a:solidFill>
              <a:ea typeface="+mn-lt"/>
              <a:cs typeface="Times New Roman" panose="02020603050405020304" pitchFamily="18" charset="0"/>
              <a:sym typeface="+mn-ea"/>
            </a:endParaRPr>
          </a:p>
          <a:p>
            <a:pPr lvl="1" indent="0" defTabSz="1147445" fontAlgn="base">
              <a:lnSpc>
                <a:spcPct val="100000"/>
              </a:lnSpc>
              <a:spcBef>
                <a:spcPts val="640"/>
              </a:spcBef>
              <a:buClr>
                <a:srgbClr val="FFC000"/>
              </a:buClr>
              <a:buFont typeface="Wingdings" panose="05000000000000000000" pitchFamily="2" charset="2"/>
              <a:buNone/>
            </a:pPr>
            <a:r>
              <a:rPr lang="zh-CN" altLang="en-US" dirty="0" smtClean="0">
                <a:solidFill>
                  <a:sysClr val="windowText" lastClr="000000"/>
                </a:solidFill>
                <a:ea typeface="+mn-lt"/>
                <a:cs typeface="Times New Roman" panose="02020603050405020304" pitchFamily="18" charset="0"/>
                <a:sym typeface="+mn-ea"/>
              </a:rPr>
              <a:t>界面开发环境的安装及使用以</a:t>
            </a:r>
            <a:r>
              <a:rPr lang="en-US" altLang="zh-CN" dirty="0" smtClean="0">
                <a:solidFill>
                  <a:sysClr val="windowText" lastClr="000000"/>
                </a:solidFill>
                <a:ea typeface="+mn-lt"/>
                <a:cs typeface="Times New Roman" panose="02020603050405020304" pitchFamily="18" charset="0"/>
                <a:sym typeface="+mn-ea"/>
              </a:rPr>
              <a:t>QT</a:t>
            </a:r>
            <a:r>
              <a:rPr lang="zh-CN" altLang="en-US" dirty="0" smtClean="0">
                <a:solidFill>
                  <a:sysClr val="windowText" lastClr="000000"/>
                </a:solidFill>
                <a:ea typeface="+mn-lt"/>
                <a:cs typeface="Times New Roman" panose="02020603050405020304" pitchFamily="18" charset="0"/>
                <a:sym typeface="+mn-ea"/>
              </a:rPr>
              <a:t>作为样例，同学们如果有自己熟悉的其他编程环境（如</a:t>
            </a:r>
            <a:r>
              <a:rPr lang="en-US" dirty="0" smtClean="0">
                <a:solidFill>
                  <a:sysClr val="windowText" lastClr="000000"/>
                </a:solidFill>
                <a:ea typeface="+mn-lt"/>
                <a:cs typeface="Times New Roman" panose="02020603050405020304" pitchFamily="18" charset="0"/>
                <a:sym typeface="+mn-ea"/>
              </a:rPr>
              <a:t>C#</a:t>
            </a:r>
            <a:r>
              <a:rPr lang="zh-CN" altLang="en-US" dirty="0" smtClean="0">
                <a:solidFill>
                  <a:sysClr val="windowText" lastClr="000000"/>
                </a:solidFill>
                <a:ea typeface="+mn-lt"/>
                <a:cs typeface="Times New Roman" panose="02020603050405020304" pitchFamily="18" charset="0"/>
                <a:sym typeface="+mn-ea"/>
              </a:rPr>
              <a:t>，</a:t>
            </a:r>
            <a:r>
              <a:rPr lang="en-US" altLang="zh-CN" dirty="0" smtClean="0">
                <a:solidFill>
                  <a:sysClr val="windowText" lastClr="000000"/>
                </a:solidFill>
                <a:ea typeface="+mn-lt"/>
                <a:cs typeface="Times New Roman" panose="02020603050405020304" pitchFamily="18" charset="0"/>
                <a:sym typeface="+mn-ea"/>
              </a:rPr>
              <a:t>Web</a:t>
            </a:r>
            <a:r>
              <a:rPr lang="zh-CN" altLang="en-US" dirty="0" smtClean="0">
                <a:solidFill>
                  <a:sysClr val="windowText" lastClr="000000"/>
                </a:solidFill>
                <a:ea typeface="+mn-lt"/>
                <a:cs typeface="Times New Roman" panose="02020603050405020304" pitchFamily="18" charset="0"/>
                <a:sym typeface="+mn-ea"/>
              </a:rPr>
              <a:t>等）可使用自己熟悉的开发环境编程。</a:t>
            </a:r>
            <a:endParaRPr lang="en-US"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ysClr val="windowText" lastClr="000000"/>
                </a:solidFill>
                <a:ea typeface="+mn-lt"/>
                <a:cs typeface="Times New Roman" panose="02020603050405020304" pitchFamily="18" charset="0"/>
                <a:sym typeface="+mn-ea"/>
              </a:rPr>
              <a:t>深度学习开发环境</a:t>
            </a:r>
            <a:r>
              <a:rPr lang="en-US" b="1" dirty="0" smtClean="0">
                <a:solidFill>
                  <a:sysClr val="windowText" lastClr="000000"/>
                </a:solidFill>
                <a:ea typeface="+mn-lt"/>
                <a:cs typeface="Times New Roman" panose="02020603050405020304" pitchFamily="18" charset="0"/>
                <a:sym typeface="+mn-ea"/>
              </a:rPr>
              <a:t>: Pycharm/</a:t>
            </a:r>
            <a:r>
              <a:rPr lang="en-US" b="1" dirty="0" smtClean="0">
                <a:solidFill>
                  <a:sysClr val="windowText" lastClr="000000"/>
                </a:solidFill>
                <a:ea typeface="+mn-lt"/>
                <a:cs typeface="Times New Roman" panose="02020603050405020304" pitchFamily="18" charset="0"/>
                <a:sym typeface="+mn-ea"/>
              </a:rPr>
              <a:t>Mindspore</a:t>
            </a:r>
            <a:endParaRPr lang="en-US" b="1" dirty="0" smtClean="0">
              <a:solidFill>
                <a:sysClr val="windowText" lastClr="000000"/>
              </a:solidFill>
              <a:ea typeface="+mn-lt"/>
              <a:cs typeface="Times New Roman" panose="02020603050405020304" pitchFamily="18" charset="0"/>
              <a:sym typeface="+mn-ea"/>
            </a:endParaRPr>
          </a:p>
          <a:p>
            <a:pPr lvl="1" indent="0" defTabSz="1147445" fontAlgn="base">
              <a:lnSpc>
                <a:spcPct val="100000"/>
              </a:lnSpc>
              <a:spcBef>
                <a:spcPts val="640"/>
              </a:spcBef>
              <a:buClr>
                <a:srgbClr val="FFC000"/>
              </a:buClr>
              <a:buFont typeface="Wingdings" panose="05000000000000000000" pitchFamily="2" charset="2"/>
              <a:buNone/>
            </a:pPr>
            <a:r>
              <a:rPr lang="en-US" altLang="zh-CN" dirty="0" smtClean="0">
                <a:solidFill>
                  <a:sysClr val="windowText" lastClr="000000"/>
                </a:solidFill>
                <a:ea typeface="+mn-lt"/>
                <a:cs typeface="Times New Roman" panose="02020603050405020304" pitchFamily="18" charset="0"/>
                <a:sym typeface="+mn-ea"/>
              </a:rPr>
              <a:t>PythonIDE</a:t>
            </a:r>
            <a:r>
              <a:rPr lang="zh-CN" altLang="en-US" dirty="0" smtClean="0">
                <a:solidFill>
                  <a:sysClr val="windowText" lastClr="000000"/>
                </a:solidFill>
                <a:ea typeface="+mn-lt"/>
                <a:cs typeface="Times New Roman" panose="02020603050405020304" pitchFamily="18" charset="0"/>
                <a:sym typeface="+mn-ea"/>
              </a:rPr>
              <a:t>的安装及使用以</a:t>
            </a:r>
            <a:r>
              <a:rPr lang="en-US" altLang="zh-CN" dirty="0" smtClean="0">
                <a:solidFill>
                  <a:sysClr val="windowText" lastClr="000000"/>
                </a:solidFill>
                <a:ea typeface="+mn-lt"/>
                <a:cs typeface="Times New Roman" panose="02020603050405020304" pitchFamily="18" charset="0"/>
                <a:sym typeface="+mn-ea"/>
              </a:rPr>
              <a:t>Pycharm</a:t>
            </a:r>
            <a:r>
              <a:rPr lang="zh-CN" altLang="en-US" dirty="0" smtClean="0">
                <a:solidFill>
                  <a:sysClr val="windowText" lastClr="000000"/>
                </a:solidFill>
                <a:ea typeface="+mn-lt"/>
                <a:cs typeface="Times New Roman" panose="02020603050405020304" pitchFamily="18" charset="0"/>
                <a:sym typeface="+mn-ea"/>
              </a:rPr>
              <a:t>作为样例，同学们如果有自己熟悉的其他编程环境（如</a:t>
            </a:r>
            <a:r>
              <a:rPr lang="en-US" altLang="zh-CN" dirty="0" smtClean="0">
                <a:solidFill>
                  <a:sysClr val="windowText" lastClr="000000"/>
                </a:solidFill>
                <a:ea typeface="+mn-lt"/>
                <a:cs typeface="Times New Roman" panose="02020603050405020304" pitchFamily="18" charset="0"/>
                <a:sym typeface="+mn-ea"/>
              </a:rPr>
              <a:t>VScode</a:t>
            </a:r>
            <a:r>
              <a:rPr lang="zh-CN" altLang="en-US" dirty="0" smtClean="0">
                <a:solidFill>
                  <a:sysClr val="windowText" lastClr="000000"/>
                </a:solidFill>
                <a:ea typeface="+mn-lt"/>
                <a:cs typeface="Times New Roman" panose="02020603050405020304" pitchFamily="18" charset="0"/>
                <a:sym typeface="+mn-ea"/>
              </a:rPr>
              <a:t>、</a:t>
            </a:r>
            <a:r>
              <a:rPr lang="en-US" altLang="zh-CN" dirty="0" smtClean="0">
                <a:solidFill>
                  <a:sysClr val="windowText" lastClr="000000"/>
                </a:solidFill>
                <a:ea typeface="+mn-lt"/>
                <a:cs typeface="Times New Roman" panose="02020603050405020304" pitchFamily="18" charset="0"/>
                <a:sym typeface="+mn-ea"/>
              </a:rPr>
              <a:t>Spyder</a:t>
            </a:r>
            <a:r>
              <a:rPr lang="zh-CN" altLang="en-US" dirty="0" smtClean="0">
                <a:solidFill>
                  <a:sysClr val="windowText" lastClr="000000"/>
                </a:solidFill>
                <a:ea typeface="+mn-lt"/>
                <a:cs typeface="Times New Roman" panose="02020603050405020304" pitchFamily="18" charset="0"/>
                <a:sym typeface="+mn-ea"/>
              </a:rPr>
              <a:t>等）可使用自己熟悉的开发环境编程</a:t>
            </a:r>
            <a:endParaRPr 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zh-CN" b="1" dirty="0" smtClean="0">
                <a:ea typeface="+mn-lt"/>
                <a:cs typeface="Times New Roman" panose="02020603050405020304" pitchFamily="18" charset="0"/>
                <a:sym typeface="+mn-ea"/>
              </a:rPr>
              <a:t>机械臂开发环境：</a:t>
            </a:r>
            <a:r>
              <a:rPr lang="en-US" altLang="zh-CN" b="1" dirty="0" smtClean="0">
                <a:ea typeface="+mn-lt"/>
                <a:cs typeface="Times New Roman" panose="02020603050405020304" pitchFamily="18" charset="0"/>
                <a:sym typeface="+mn-ea"/>
              </a:rPr>
              <a:t>JupyterLab </a:t>
            </a:r>
            <a:endParaRPr lang="en-US" altLang="zh-CN" b="1" dirty="0" smtClean="0">
              <a:ea typeface="+mn-lt"/>
              <a:cs typeface="Times New Roman" panose="02020603050405020304" pitchFamily="18" charset="0"/>
              <a:sym typeface="+mn-ea"/>
            </a:endParaRPr>
          </a:p>
          <a:p>
            <a:pPr indent="457200" defTabSz="1147445" fontAlgn="base">
              <a:lnSpc>
                <a:spcPct val="100000"/>
              </a:lnSpc>
              <a:spcBef>
                <a:spcPts val="640"/>
              </a:spcBef>
              <a:buClr>
                <a:srgbClr val="FFC000"/>
              </a:buClr>
              <a:buFont typeface="Wingdings" panose="05000000000000000000" pitchFamily="2" charset="2"/>
              <a:buNone/>
            </a:pPr>
            <a:r>
              <a:rPr lang="en-US" altLang="zh-CN" dirty="0" smtClean="0">
                <a:ea typeface="+mn-lt"/>
                <a:cs typeface="Times New Roman" panose="02020603050405020304" pitchFamily="18" charset="0"/>
                <a:sym typeface="+mn-ea"/>
              </a:rPr>
              <a:t>JupyterLab作为一种基于web的集成开发环境，你可以使用它操作终端、打开交互模式、查看摄像头画面等功能，还有灵活而强大的用户界面Python交互式模式可以直接输入代码，然后执行，并立刻得到结果</a:t>
            </a:r>
            <a:r>
              <a:rPr lang="zh-CN" altLang="en-US" dirty="0" smtClean="0">
                <a:ea typeface="+mn-lt"/>
                <a:cs typeface="Times New Roman" panose="02020603050405020304" pitchFamily="18" charset="0"/>
                <a:sym typeface="+mn-ea"/>
              </a:rPr>
              <a:t>。</a:t>
            </a:r>
            <a:endParaRPr lang="zh-CN" altLang="en-US"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sz="2800" b="1" i="0" u="none" strike="noStrike" kern="1200" cap="none" spc="0" normalizeH="0" baseline="0"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硬件搭建</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9" name="文本框 8"/>
          <p:cNvSpPr txBox="1"/>
          <p:nvPr/>
        </p:nvSpPr>
        <p:spPr>
          <a:xfrm>
            <a:off x="1075055" y="1585595"/>
            <a:ext cx="6385560" cy="398780"/>
          </a:xfrm>
          <a:prstGeom prst="rect">
            <a:avLst/>
          </a:prstGeom>
          <a:noFill/>
        </p:spPr>
        <p:txBody>
          <a:bodyPr wrap="square" rtlCol="0">
            <a:noAutofit/>
          </a:bodyPr>
          <a:p>
            <a:r>
              <a:rPr lang="zh-CN" altLang="en-US"/>
              <a:t>根据随箱配置的说明书，按步骤完成对机械臂的搭建。</a:t>
            </a:r>
            <a:endParaRPr lang="zh-CN" altLang="en-US"/>
          </a:p>
        </p:txBody>
      </p:sp>
      <p:sp>
        <p:nvSpPr>
          <p:cNvPr id="10" name="文本框 9"/>
          <p:cNvSpPr txBox="1"/>
          <p:nvPr/>
        </p:nvSpPr>
        <p:spPr>
          <a:xfrm>
            <a:off x="1075055" y="2780030"/>
            <a:ext cx="4798695" cy="3476625"/>
          </a:xfrm>
          <a:prstGeom prst="rect">
            <a:avLst/>
          </a:prstGeom>
          <a:noFill/>
        </p:spPr>
        <p:txBody>
          <a:bodyPr wrap="square" rtlCol="0">
            <a:spAutoFit/>
          </a:bodyPr>
          <a:p>
            <a:r>
              <a:rPr lang="zh-CN" altLang="en-US" sz="2000" b="1"/>
              <a:t>注意事项：</a:t>
            </a:r>
            <a:endParaRPr lang="zh-CN" altLang="en-US" sz="2000" b="1"/>
          </a:p>
          <a:p>
            <a:endParaRPr lang="zh-CN" altLang="en-US" sz="2000" b="1"/>
          </a:p>
          <a:p>
            <a:r>
              <a:rPr lang="en-US" altLang="zh-CN"/>
              <a:t>1.</a:t>
            </a:r>
            <a:r>
              <a:rPr lang="zh-CN" altLang="en-US"/>
              <a:t>因为摄像头模块与主板采用有线连接的方式，因此在机械臂运动过程中可能会将先缠绕在一起导致</a:t>
            </a:r>
            <a:r>
              <a:rPr lang="en-US" altLang="zh-CN"/>
              <a:t>usb</a:t>
            </a:r>
            <a:r>
              <a:rPr lang="zh-CN" altLang="en-US"/>
              <a:t>插口被扯坏，因此建议通过扎带或其它方式将摄像头固定在机械臂上，如图所示</a:t>
            </a:r>
            <a:endParaRPr lang="zh-CN" altLang="en-US"/>
          </a:p>
          <a:p>
            <a:endParaRPr lang="zh-CN" altLang="en-US"/>
          </a:p>
          <a:p>
            <a:r>
              <a:rPr lang="en-US" altLang="zh-CN"/>
              <a:t>2.</a:t>
            </a:r>
            <a:r>
              <a:rPr lang="zh-CN" altLang="en-US"/>
              <a:t>本课程无须用到的其它模块（语音识别、语音播报等模块）需妥善保管，整套机械臂设备在课程结束后需要进行回收。</a:t>
            </a:r>
            <a:endParaRPr lang="zh-CN" altLang="en-US"/>
          </a:p>
          <a:p>
            <a:endParaRPr lang="en-US" altLang="zh-CN"/>
          </a:p>
          <a:p>
            <a:endParaRPr lang="en-US" altLang="zh-CN"/>
          </a:p>
        </p:txBody>
      </p:sp>
      <p:pic>
        <p:nvPicPr>
          <p:cNvPr id="12" name="图片 11"/>
          <p:cNvPicPr>
            <a:picLocks noChangeAspect="1"/>
          </p:cNvPicPr>
          <p:nvPr>
            <p:custDataLst>
              <p:tags r:id="rId1"/>
            </p:custDataLst>
          </p:nvPr>
        </p:nvPicPr>
        <p:blipFill>
          <a:blip r:embed="rId2"/>
          <a:stretch>
            <a:fillRect/>
          </a:stretch>
        </p:blipFill>
        <p:spPr>
          <a:xfrm>
            <a:off x="7672705" y="1767205"/>
            <a:ext cx="2898140" cy="3863340"/>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sz="2800" b="1" i="0" u="none" strike="noStrike" kern="1200" cap="none" spc="0" normalizeH="0" baseline="0"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配网</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2" name="文本框 1"/>
          <p:cNvSpPr txBox="1"/>
          <p:nvPr/>
        </p:nvSpPr>
        <p:spPr>
          <a:xfrm>
            <a:off x="875030" y="1373505"/>
            <a:ext cx="4543425" cy="678815"/>
          </a:xfrm>
          <a:prstGeom prst="rect">
            <a:avLst/>
          </a:prstGeom>
          <a:noFill/>
        </p:spPr>
        <p:txBody>
          <a:bodyPr wrap="square" rtlCol="0">
            <a:noAutofit/>
          </a:bodyPr>
          <a:p>
            <a:r>
              <a:rPr lang="zh-CN" altLang="en-US"/>
              <a:t>根据教程进行配网操作，实验室的</a:t>
            </a:r>
            <a:r>
              <a:rPr lang="en-US" altLang="zh-CN"/>
              <a:t>WIFI</a:t>
            </a:r>
            <a:r>
              <a:rPr lang="zh-CN" altLang="en-US"/>
              <a:t>信息如下，仅供该课程学习使用</a:t>
            </a:r>
            <a:endParaRPr lang="zh-CN" altLang="en-US"/>
          </a:p>
        </p:txBody>
      </p:sp>
      <p:sp>
        <p:nvSpPr>
          <p:cNvPr id="3" name="文本框 2"/>
          <p:cNvSpPr txBox="1"/>
          <p:nvPr/>
        </p:nvSpPr>
        <p:spPr>
          <a:xfrm>
            <a:off x="664845" y="2052320"/>
            <a:ext cx="6814820" cy="4234815"/>
          </a:xfrm>
          <a:prstGeom prst="rect">
            <a:avLst/>
          </a:prstGeom>
          <a:noFill/>
        </p:spPr>
        <p:txBody>
          <a:bodyPr wrap="square" rtlCol="0">
            <a:noAutofit/>
          </a:bodyPr>
          <a:p>
            <a:pPr marL="342900" indent="-342900">
              <a:buFont typeface="Arial" panose="020B0604020202020204" pitchFamily="34" charset="0"/>
              <a:buChar char="•"/>
            </a:pPr>
            <a:r>
              <a:rPr lang="zh-CN" altLang="en-US" sz="2400" b="1"/>
              <a:t>工一</a:t>
            </a:r>
            <a:r>
              <a:rPr lang="en-US" altLang="zh-CN" sz="2400" b="1"/>
              <a:t>401</a:t>
            </a:r>
            <a:endParaRPr lang="en-US" altLang="zh-CN" sz="2400" b="1"/>
          </a:p>
          <a:p>
            <a:r>
              <a:rPr lang="en-US" altLang="zh-CN" sz="2400" b="1"/>
              <a:t>SSID</a:t>
            </a:r>
            <a:r>
              <a:rPr lang="zh-CN" altLang="en-US" sz="2400" b="1"/>
              <a:t>：cloudhouse</a:t>
            </a:r>
            <a:endParaRPr lang="zh-CN" altLang="en-US" sz="2400" b="1"/>
          </a:p>
          <a:p>
            <a:r>
              <a:rPr lang="en-US" altLang="zh-CN" sz="2400" b="1"/>
              <a:t>PWD</a:t>
            </a:r>
            <a:r>
              <a:rPr lang="zh-CN" altLang="en-US" sz="2400" b="1"/>
              <a:t>：</a:t>
            </a:r>
            <a:r>
              <a:rPr lang="en-US" altLang="zh-CN" sz="2400" b="1"/>
              <a:t>39322438</a:t>
            </a:r>
            <a:endParaRPr lang="en-US" altLang="zh-CN" sz="2400" b="1"/>
          </a:p>
          <a:p>
            <a:endParaRPr lang="zh-CN" altLang="en-US" sz="2400" b="1"/>
          </a:p>
          <a:p>
            <a:pPr marL="342900" indent="-342900">
              <a:buFont typeface="Arial" panose="020B0604020202020204" pitchFamily="34" charset="0"/>
              <a:buChar char="•"/>
            </a:pPr>
            <a:r>
              <a:rPr lang="zh-CN" altLang="en-US" sz="2400" b="1">
                <a:sym typeface="+mn-ea"/>
              </a:rPr>
              <a:t>工一</a:t>
            </a:r>
            <a:r>
              <a:rPr lang="en-US" altLang="zh-CN" sz="2400" b="1">
                <a:sym typeface="+mn-ea"/>
              </a:rPr>
              <a:t>403</a:t>
            </a:r>
            <a:endParaRPr lang="en-US" altLang="zh-CN" sz="2400" b="1">
              <a:sym typeface="+mn-ea"/>
            </a:endParaRPr>
          </a:p>
          <a:p>
            <a:r>
              <a:rPr lang="en-US" altLang="zh-CN" sz="2400" b="1"/>
              <a:t>SSID: G1_403_5G2_F1E6/</a:t>
            </a:r>
            <a:r>
              <a:rPr lang="en-US" altLang="zh-CN" sz="2400" b="1">
                <a:sym typeface="+mn-ea"/>
              </a:rPr>
              <a:t>G1_403_5G2_F1E6</a:t>
            </a:r>
            <a:endParaRPr lang="en-US" altLang="zh-CN" sz="2400" b="1"/>
          </a:p>
          <a:p>
            <a:r>
              <a:rPr lang="en-US" altLang="zh-CN" sz="2400" b="1"/>
              <a:t>PWD: freescale</a:t>
            </a:r>
            <a:endParaRPr lang="en-US" altLang="zh-CN" sz="2400" b="1"/>
          </a:p>
          <a:p>
            <a:endParaRPr lang="en-US" altLang="zh-CN" sz="2400" b="1"/>
          </a:p>
          <a:p>
            <a:pPr marL="342900" indent="-342900">
              <a:buFont typeface="Arial" panose="020B0604020202020204" pitchFamily="34" charset="0"/>
              <a:buChar char="•"/>
            </a:pPr>
            <a:r>
              <a:rPr lang="zh-CN" altLang="en-US" sz="2400" b="1">
                <a:solidFill>
                  <a:srgbClr val="FF0000"/>
                </a:solidFill>
              </a:rPr>
              <a:t>直连设备热点：</a:t>
            </a:r>
            <a:endParaRPr lang="zh-CN" altLang="en-US" sz="2400" b="1">
              <a:solidFill>
                <a:srgbClr val="FF0000"/>
              </a:solidFill>
            </a:endParaRPr>
          </a:p>
          <a:p>
            <a:pPr indent="0">
              <a:buFont typeface="Arial" panose="020B0604020202020204" pitchFamily="34" charset="0"/>
              <a:buNone/>
            </a:pPr>
            <a:r>
              <a:rPr lang="en-US" altLang="zh-CN" sz="2400" b="1">
                <a:solidFill>
                  <a:srgbClr val="FF0000"/>
                </a:solidFill>
              </a:rPr>
              <a:t>SSID: </a:t>
            </a:r>
            <a:r>
              <a:rPr lang="zh-CN" altLang="en-US" sz="2400" b="1">
                <a:solidFill>
                  <a:srgbClr val="FF0000"/>
                </a:solidFill>
              </a:rPr>
              <a:t>DofbotXX(XX为机器编号）</a:t>
            </a:r>
            <a:endParaRPr lang="zh-CN" altLang="en-US" sz="2400" b="1">
              <a:solidFill>
                <a:srgbClr val="FF0000"/>
              </a:solidFill>
            </a:endParaRPr>
          </a:p>
          <a:p>
            <a:pPr indent="0">
              <a:buFont typeface="Arial" panose="020B0604020202020204" pitchFamily="34" charset="0"/>
              <a:buNone/>
            </a:pPr>
            <a:r>
              <a:rPr lang="en-US" altLang="zh-CN" sz="2400" b="1">
                <a:solidFill>
                  <a:srgbClr val="FF0000"/>
                </a:solidFill>
              </a:rPr>
              <a:t>PWD: 12345678</a:t>
            </a:r>
            <a:endParaRPr lang="zh-CN" altLang="en-US" sz="2400" b="1">
              <a:solidFill>
                <a:srgbClr val="FF0000"/>
              </a:solidFill>
            </a:endParaRPr>
          </a:p>
          <a:p>
            <a:pPr marL="342900" indent="-342900">
              <a:buFont typeface="Arial" panose="020B0604020202020204" pitchFamily="34" charset="0"/>
              <a:buChar char="•"/>
            </a:pPr>
            <a:endParaRPr lang="zh-CN" altLang="en-US" sz="2400" b="1">
              <a:solidFill>
                <a:srgbClr val="FF0000"/>
              </a:solidFill>
            </a:endParaRPr>
          </a:p>
        </p:txBody>
      </p:sp>
      <p:sp>
        <p:nvSpPr>
          <p:cNvPr id="4" name="文本框 3"/>
          <p:cNvSpPr txBox="1"/>
          <p:nvPr/>
        </p:nvSpPr>
        <p:spPr>
          <a:xfrm>
            <a:off x="7893050" y="5082540"/>
            <a:ext cx="3457575" cy="368300"/>
          </a:xfrm>
          <a:prstGeom prst="rect">
            <a:avLst/>
          </a:prstGeom>
          <a:noFill/>
        </p:spPr>
        <p:txBody>
          <a:bodyPr wrap="square" rtlCol="0">
            <a:spAutoFit/>
          </a:bodyPr>
          <a:p>
            <a:r>
              <a:rPr lang="zh-CN" altLang="en-US"/>
              <a:t>可提前下载配网需要用到的</a:t>
            </a:r>
            <a:r>
              <a:rPr lang="en-US" altLang="zh-CN"/>
              <a:t>APP</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8059420" y="1372235"/>
            <a:ext cx="2781300" cy="3421380"/>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en-US" altLang="zh-CN" sz="2000" b="1" i="0" u="none" strike="noStrike" kern="1200" cap="none" spc="0" normalizeH="0" baseline="0" noProof="0" dirty="0">
                <a:ln>
                  <a:noFill/>
                </a:ln>
                <a:solidFill>
                  <a:srgbClr val="005171"/>
                </a:solidFill>
                <a:effectLst/>
                <a:uLnTx/>
                <a:uFillTx/>
                <a:cs typeface="+mn-ea"/>
                <a:sym typeface="+mn-lt"/>
              </a:rPr>
              <a:t>APP</a:t>
            </a:r>
            <a:r>
              <a:rPr kumimoji="1" lang="zh-CN" altLang="en-US" sz="2000" b="1" i="0" u="none" strike="noStrike" kern="1200" cap="none" spc="0" normalizeH="0" baseline="0" noProof="0" dirty="0">
                <a:ln>
                  <a:noFill/>
                </a:ln>
                <a:solidFill>
                  <a:srgbClr val="005171"/>
                </a:solidFill>
                <a:effectLst/>
                <a:uLnTx/>
                <a:uFillTx/>
                <a:cs typeface="+mn-ea"/>
                <a:sym typeface="+mn-lt"/>
              </a:rPr>
              <a:t>功能体验</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009650" y="1323975"/>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pic>
        <p:nvPicPr>
          <p:cNvPr id="3" name="图片 2" descr="faf39a8b5280cc110c0387db117e0b8"/>
          <p:cNvPicPr>
            <a:picLocks noChangeAspect="1"/>
          </p:cNvPicPr>
          <p:nvPr/>
        </p:nvPicPr>
        <p:blipFill>
          <a:blip r:embed="rId1"/>
          <a:srcRect l="976" t="10327" r="528" b="10194"/>
          <a:stretch>
            <a:fillRect/>
          </a:stretch>
        </p:blipFill>
        <p:spPr>
          <a:xfrm>
            <a:off x="1378585" y="2998470"/>
            <a:ext cx="4742180" cy="2607310"/>
          </a:xfrm>
          <a:prstGeom prst="rect">
            <a:avLst/>
          </a:prstGeom>
        </p:spPr>
      </p:pic>
      <p:pic>
        <p:nvPicPr>
          <p:cNvPr id="4" name="图片 3" descr="5275dab9ea0c369cfff89726f492262"/>
          <p:cNvPicPr>
            <a:picLocks noChangeAspect="1"/>
          </p:cNvPicPr>
          <p:nvPr/>
        </p:nvPicPr>
        <p:blipFill>
          <a:blip r:embed="rId2"/>
          <a:srcRect t="10035" r="284" b="10422"/>
          <a:stretch>
            <a:fillRect/>
          </a:stretch>
        </p:blipFill>
        <p:spPr>
          <a:xfrm>
            <a:off x="6120765" y="2998470"/>
            <a:ext cx="4678045" cy="2607310"/>
          </a:xfrm>
          <a:prstGeom prst="rect">
            <a:avLst/>
          </a:prstGeom>
        </p:spPr>
      </p:pic>
      <p:sp>
        <p:nvSpPr>
          <p:cNvPr id="5" name="文本框 4"/>
          <p:cNvSpPr txBox="1"/>
          <p:nvPr/>
        </p:nvSpPr>
        <p:spPr>
          <a:xfrm>
            <a:off x="1378585" y="1337310"/>
            <a:ext cx="8522970" cy="1614170"/>
          </a:xfrm>
          <a:prstGeom prst="rect">
            <a:avLst/>
          </a:prstGeom>
          <a:noFill/>
        </p:spPr>
        <p:txBody>
          <a:bodyPr wrap="square" rtlCol="0">
            <a:spAutoFit/>
          </a:bodyPr>
          <a:p>
            <a:pPr>
              <a:lnSpc>
                <a:spcPct val="110000"/>
              </a:lnSpc>
            </a:pPr>
            <a:r>
              <a:rPr lang="zh-CN" altLang="en-US"/>
              <a:t>装配好机械臂后，需要进行配网。配网完成后，还需进行归中、颜色初始化校准，按照提示完成即可。</a:t>
            </a:r>
            <a:endParaRPr lang="zh-CN" altLang="en-US"/>
          </a:p>
          <a:p>
            <a:pPr>
              <a:lnSpc>
                <a:spcPct val="110000"/>
              </a:lnSpc>
            </a:pPr>
            <a:endParaRPr lang="zh-CN" altLang="en-US"/>
          </a:p>
          <a:p>
            <a:pPr>
              <a:lnSpc>
                <a:spcPct val="110000"/>
              </a:lnSpc>
            </a:pPr>
            <a:r>
              <a:rPr lang="zh-CN" altLang="en-US"/>
              <a:t>在进行本课程的项目开发前，可以先自己试用厂家提供的各个功能模块。有以下功能模块可供体验。</a:t>
            </a:r>
            <a:endParaRPr lang="zh-CN" altLang="en-US"/>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简介</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26" name="文本框 25"/>
          <p:cNvSpPr txBox="1"/>
          <p:nvPr/>
        </p:nvSpPr>
        <p:spPr>
          <a:xfrm>
            <a:off x="1318895" y="1321435"/>
            <a:ext cx="9125585" cy="1558925"/>
          </a:xfrm>
          <a:prstGeom prst="rect">
            <a:avLst/>
          </a:prstGeom>
          <a:noFill/>
        </p:spPr>
        <p:txBody>
          <a:bodyPr wrap="square" rtlCol="0">
            <a:spAutoFit/>
          </a:bodyPr>
          <a:p>
            <a:pPr indent="457200">
              <a:lnSpc>
                <a:spcPct val="110000"/>
              </a:lnSpc>
            </a:pPr>
            <a:r>
              <a:rPr lang="zh-CN" altLang="en-US"/>
              <a:t>对机械臂进行二次开发有两种方式，第一种是直接在个人电脑上编写好代码，并将机械臂部分的代码拖动到机械臂板载系统运行，第二种是直接在机械臂自带的</a:t>
            </a:r>
            <a:r>
              <a:rPr lang="en-US" altLang="zh-CN"/>
              <a:t>JupyterLab</a:t>
            </a:r>
            <a:r>
              <a:rPr lang="zh-CN" altLang="en-US"/>
              <a:t>工作台开发，其中第一种开发方式更为方便。</a:t>
            </a:r>
            <a:endParaRPr lang="zh-CN" altLang="en-US"/>
          </a:p>
          <a:p>
            <a:endParaRPr lang="zh-CN" altLang="en-US"/>
          </a:p>
          <a:p>
            <a:endParaRPr lang="zh-CN" altLang="en-US"/>
          </a:p>
        </p:txBody>
      </p:sp>
      <p:pic>
        <p:nvPicPr>
          <p:cNvPr id="2" name="图片 1"/>
          <p:cNvPicPr>
            <a:picLocks noChangeAspect="1"/>
          </p:cNvPicPr>
          <p:nvPr>
            <p:custDataLst>
              <p:tags r:id="rId1"/>
            </p:custDataLst>
          </p:nvPr>
        </p:nvPicPr>
        <p:blipFill>
          <a:blip r:embed="rId2"/>
          <a:stretch>
            <a:fillRect/>
          </a:stretch>
        </p:blipFill>
        <p:spPr>
          <a:xfrm>
            <a:off x="2449830" y="2348865"/>
            <a:ext cx="7090410" cy="3844925"/>
          </a:xfrm>
          <a:prstGeom prst="rect">
            <a:avLst/>
          </a:prstGeom>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本地连接</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1387475" y="2866390"/>
            <a:ext cx="4440555" cy="3331845"/>
          </a:xfrm>
          <a:prstGeom prst="rect">
            <a:avLst/>
          </a:prstGeom>
        </p:spPr>
      </p:pic>
      <p:sp>
        <p:nvSpPr>
          <p:cNvPr id="4" name="文本框 3"/>
          <p:cNvSpPr txBox="1"/>
          <p:nvPr/>
        </p:nvSpPr>
        <p:spPr>
          <a:xfrm>
            <a:off x="863600" y="1461770"/>
            <a:ext cx="5750560" cy="868680"/>
          </a:xfrm>
          <a:prstGeom prst="rect">
            <a:avLst/>
          </a:prstGeom>
          <a:noFill/>
        </p:spPr>
        <p:txBody>
          <a:bodyPr wrap="square" rtlCol="0">
            <a:noAutofit/>
          </a:bodyPr>
          <a:p>
            <a:pPr indent="457200">
              <a:lnSpc>
                <a:spcPct val="150000"/>
              </a:lnSpc>
            </a:pPr>
            <a:r>
              <a:rPr lang="zh-CN" altLang="en-US"/>
              <a:t>本地连接需要到实验室现场进行。将开发板接到显示屏后，输入用户名（</a:t>
            </a:r>
            <a:r>
              <a:rPr lang="en-US" altLang="zh-CN"/>
              <a:t>jetson</a:t>
            </a:r>
            <a:r>
              <a:rPr lang="zh-CN" altLang="en-US"/>
              <a:t>）和密码（</a:t>
            </a:r>
            <a:r>
              <a:rPr lang="en-US" altLang="zh-CN"/>
              <a:t>yahboom</a:t>
            </a:r>
            <a:r>
              <a:rPr lang="zh-CN" altLang="en-US"/>
              <a:t>），即可进入到板载的</a:t>
            </a:r>
            <a:r>
              <a:rPr lang="en-US" altLang="zh-CN"/>
              <a:t>ubantu</a:t>
            </a:r>
            <a:r>
              <a:rPr lang="zh-CN" altLang="en-US"/>
              <a:t>系统。</a:t>
            </a:r>
            <a:r>
              <a:rPr lang="en-US" altLang="zh-CN"/>
              <a:t>	</a:t>
            </a:r>
            <a:endParaRPr lang="zh-CN" altLang="en-US"/>
          </a:p>
          <a:p>
            <a:endParaRPr lang="zh-CN" altLang="en-US"/>
          </a:p>
        </p:txBody>
      </p:sp>
      <p:pic>
        <p:nvPicPr>
          <p:cNvPr id="6" name="图片 5" descr="af32b54931ffc1dcfc4ab658b7c5ad1"/>
          <p:cNvPicPr>
            <a:picLocks noChangeAspect="1"/>
          </p:cNvPicPr>
          <p:nvPr/>
        </p:nvPicPr>
        <p:blipFill>
          <a:blip r:embed="rId3"/>
          <a:stretch>
            <a:fillRect/>
          </a:stretch>
        </p:blipFill>
        <p:spPr>
          <a:xfrm>
            <a:off x="7428865" y="1789430"/>
            <a:ext cx="3456305" cy="3039110"/>
          </a:xfrm>
          <a:prstGeom prst="rect">
            <a:avLst/>
          </a:prstGeom>
        </p:spPr>
      </p:pic>
      <p:sp>
        <p:nvSpPr>
          <p:cNvPr id="10" name="文本框 9"/>
          <p:cNvSpPr txBox="1"/>
          <p:nvPr/>
        </p:nvSpPr>
        <p:spPr>
          <a:xfrm>
            <a:off x="8322310" y="5116830"/>
            <a:ext cx="3627120" cy="368300"/>
          </a:xfrm>
          <a:prstGeom prst="rect">
            <a:avLst/>
          </a:prstGeom>
          <a:noFill/>
        </p:spPr>
        <p:txBody>
          <a:bodyPr wrap="square" rtlCol="0">
            <a:spAutoFit/>
          </a:bodyPr>
          <a:p>
            <a:r>
              <a:rPr lang="zh-CN" altLang="en-US"/>
              <a:t>板载系统界面</a:t>
            </a:r>
            <a:endParaRPr lang="zh-CN" altLang="en-US"/>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sz="2000" b="1" i="0" u="none" strike="noStrike" kern="1200" cap="none" spc="0" normalizeH="0" baseline="0" noProof="0" dirty="0">
                <a:ln>
                  <a:noFill/>
                </a:ln>
                <a:solidFill>
                  <a:srgbClr val="005171"/>
                </a:solidFill>
                <a:effectLst/>
                <a:uLnTx/>
                <a:uFillTx/>
                <a:cs typeface="+mn-ea"/>
                <a:sym typeface="+mn-lt"/>
              </a:rPr>
              <a:t>远程连接</a:t>
            </a:r>
            <a:r>
              <a:rPr kumimoji="1" lang="en-US" altLang="zh-CN" sz="2000" b="1" i="0" u="none" strike="noStrike" kern="1200" cap="none" spc="0" normalizeH="0" baseline="0" noProof="0" dirty="0">
                <a:ln>
                  <a:noFill/>
                </a:ln>
                <a:solidFill>
                  <a:srgbClr val="005171"/>
                </a:solidFill>
                <a:effectLst/>
                <a:uLnTx/>
                <a:uFillTx/>
                <a:cs typeface="+mn-ea"/>
                <a:sym typeface="+mn-lt"/>
              </a:rPr>
              <a:t>-</a:t>
            </a:r>
            <a:r>
              <a:rPr kumimoji="1" lang="zh-CN" altLang="en-US" sz="2000" b="1" i="0" u="none" strike="noStrike" kern="1200" cap="none" spc="0" normalizeH="0" baseline="0" noProof="0" dirty="0">
                <a:ln>
                  <a:noFill/>
                </a:ln>
                <a:solidFill>
                  <a:srgbClr val="005171"/>
                </a:solidFill>
                <a:effectLst/>
                <a:uLnTx/>
                <a:uFillTx/>
                <a:cs typeface="+mn-ea"/>
                <a:sym typeface="+mn-lt"/>
              </a:rPr>
              <a:t>实验室</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419860"/>
            <a:ext cx="9817735" cy="995680"/>
          </a:xfrm>
          <a:prstGeom prst="rect">
            <a:avLst/>
          </a:prstGeom>
          <a:noFill/>
        </p:spPr>
        <p:txBody>
          <a:bodyPr wrap="square" rtlCol="0" anchor="t">
            <a:noAutofit/>
          </a:bodyPr>
          <a:p>
            <a:pPr indent="0" algn="l" defTabSz="1147445" fontAlgn="base">
              <a:lnSpc>
                <a:spcPct val="100000"/>
              </a:lnSpc>
              <a:spcBef>
                <a:spcPts val="640"/>
              </a:spcBef>
              <a:buClr>
                <a:srgbClr val="FFC000"/>
              </a:buClr>
              <a:buFont typeface="Wingdings" panose="05000000000000000000" pitchFamily="2" charset="2"/>
              <a:buNone/>
            </a:pPr>
            <a:r>
              <a:rPr lang="en-US" altLang="zh-CN" dirty="0" smtClean="0">
                <a:ea typeface="+mn-lt"/>
                <a:cs typeface="Times New Roman" panose="02020603050405020304" pitchFamily="18" charset="0"/>
                <a:sym typeface="+mn-ea"/>
              </a:rPr>
              <a:t> </a:t>
            </a:r>
            <a:r>
              <a:rPr lang="zh-CN" altLang="en-US" dirty="0" smtClean="0">
                <a:ea typeface="+mn-lt"/>
                <a:cs typeface="Times New Roman" panose="02020603050405020304" pitchFamily="18" charset="0"/>
                <a:sym typeface="+mn-ea"/>
              </a:rPr>
              <a:t>采用远程连接，需要先下载远程</a:t>
            </a:r>
            <a:r>
              <a:rPr lang="en-US" altLang="zh-CN" dirty="0" smtClean="0">
                <a:ea typeface="+mn-lt"/>
                <a:cs typeface="Times New Roman" panose="02020603050405020304" pitchFamily="18" charset="0"/>
                <a:sym typeface="+mn-ea"/>
              </a:rPr>
              <a:t>ssh</a:t>
            </a:r>
            <a:r>
              <a:rPr lang="zh-CN" altLang="en-US" dirty="0" smtClean="0">
                <a:ea typeface="+mn-lt"/>
                <a:cs typeface="Times New Roman" panose="02020603050405020304" pitchFamily="18" charset="0"/>
                <a:sym typeface="+mn-ea"/>
              </a:rPr>
              <a:t>软件，这里提供其中一款软件</a:t>
            </a:r>
            <a:r>
              <a:rPr lang="en-US" altLang="zh-CN" dirty="0" smtClean="0">
                <a:ea typeface="+mn-lt"/>
                <a:cs typeface="Times New Roman" panose="02020603050405020304" pitchFamily="18" charset="0"/>
                <a:sym typeface="+mn-ea"/>
              </a:rPr>
              <a:t>MobaXterm</a:t>
            </a:r>
            <a:r>
              <a:rPr lang="zh-CN" altLang="en-US" dirty="0" smtClean="0">
                <a:ea typeface="+mn-lt"/>
                <a:cs typeface="Times New Roman" panose="02020603050405020304" pitchFamily="18" charset="0"/>
                <a:sym typeface="+mn-ea"/>
              </a:rPr>
              <a:t>的下载方法，同学们也可以使用自己熟悉的其它</a:t>
            </a:r>
            <a:r>
              <a:rPr lang="en-US" altLang="zh-CN" dirty="0" smtClean="0">
                <a:ea typeface="+mn-lt"/>
                <a:cs typeface="Times New Roman" panose="02020603050405020304" pitchFamily="18" charset="0"/>
                <a:sym typeface="+mn-ea"/>
              </a:rPr>
              <a:t>ssh</a:t>
            </a:r>
            <a:r>
              <a:rPr lang="zh-CN" altLang="en-US" dirty="0" smtClean="0">
                <a:ea typeface="+mn-lt"/>
                <a:cs typeface="Times New Roman" panose="02020603050405020304" pitchFamily="18" charset="0"/>
                <a:sym typeface="+mn-ea"/>
              </a:rPr>
              <a:t>软件进行操作</a:t>
            </a:r>
            <a:endParaRPr lang="zh-CN" altLang="en-US" dirty="0" smtClean="0">
              <a:ea typeface="+mn-lt"/>
              <a:cs typeface="Times New Roman" panose="02020603050405020304" pitchFamily="18" charset="0"/>
              <a:sym typeface="+mn-ea"/>
            </a:endParaRPr>
          </a:p>
        </p:txBody>
      </p:sp>
      <p:sp>
        <p:nvSpPr>
          <p:cNvPr id="2" name="文本框 1"/>
          <p:cNvSpPr txBox="1"/>
          <p:nvPr/>
        </p:nvSpPr>
        <p:spPr>
          <a:xfrm>
            <a:off x="1159510" y="2322830"/>
            <a:ext cx="8422005" cy="675005"/>
          </a:xfrm>
          <a:prstGeom prst="rect">
            <a:avLst/>
          </a:prstGeom>
          <a:noFill/>
        </p:spPr>
        <p:txBody>
          <a:bodyPr wrap="square" rtlCol="0">
            <a:noAutofit/>
          </a:bodyPr>
          <a:p>
            <a:r>
              <a:rPr lang="en-US" altLang="zh-CN"/>
              <a:t>MobaXterm</a:t>
            </a:r>
            <a:r>
              <a:rPr lang="zh-CN" altLang="en-US"/>
              <a:t>下载地址：https://mobaxterm.mobatek.net/</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009650" y="2959735"/>
            <a:ext cx="5421630" cy="344995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613525" y="3000375"/>
            <a:ext cx="4952365" cy="3297555"/>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sz="2000" b="1" i="0" u="none" strike="noStrike" kern="1200" cap="none" spc="0" normalizeH="0" baseline="0" noProof="0" dirty="0">
                <a:ln>
                  <a:noFill/>
                </a:ln>
                <a:solidFill>
                  <a:srgbClr val="005171"/>
                </a:solidFill>
                <a:effectLst/>
                <a:uLnTx/>
                <a:uFillTx/>
                <a:cs typeface="+mn-ea"/>
                <a:sym typeface="+mn-lt"/>
              </a:rPr>
              <a:t>远程连接</a:t>
            </a:r>
            <a:r>
              <a:rPr kumimoji="1" lang="en-US" altLang="zh-CN" sz="2000" b="1" i="0" u="none" strike="noStrike" kern="1200" cap="none" spc="0" normalizeH="0" baseline="0" noProof="0" dirty="0">
                <a:ln>
                  <a:noFill/>
                </a:ln>
                <a:solidFill>
                  <a:srgbClr val="005171"/>
                </a:solidFill>
                <a:effectLst/>
                <a:uLnTx/>
                <a:uFillTx/>
                <a:cs typeface="+mn-ea"/>
                <a:sym typeface="+mn-lt"/>
              </a:rPr>
              <a:t>-</a:t>
            </a:r>
            <a:r>
              <a:rPr kumimoji="1" lang="zh-CN" altLang="en-US" sz="2000" b="1" i="0" u="none" strike="noStrike" kern="1200" cap="none" spc="0" normalizeH="0" baseline="0" noProof="0" dirty="0">
                <a:ln>
                  <a:noFill/>
                </a:ln>
                <a:solidFill>
                  <a:srgbClr val="005171"/>
                </a:solidFill>
                <a:effectLst/>
                <a:uLnTx/>
                <a:uFillTx/>
                <a:cs typeface="+mn-ea"/>
                <a:sym typeface="+mn-lt"/>
              </a:rPr>
              <a:t>实验室</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08458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en-US" altLang="zh-CN" b="1" dirty="0" smtClean="0">
                <a:ea typeface="+mn-lt"/>
                <a:cs typeface="Times New Roman" panose="02020603050405020304" pitchFamily="18" charset="0"/>
                <a:sym typeface="+mn-ea"/>
              </a:rPr>
              <a:t>MobaXterm-SSH</a:t>
            </a:r>
            <a:endParaRPr lang="en-US" altLang="zh-CN" b="1" dirty="0" smtClean="0">
              <a:ea typeface="+mn-lt"/>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916305" y="2550160"/>
            <a:ext cx="4672965" cy="1292860"/>
          </a:xfrm>
          <a:prstGeom prst="rect">
            <a:avLst/>
          </a:prstGeom>
        </p:spPr>
      </p:pic>
      <p:sp>
        <p:nvSpPr>
          <p:cNvPr id="3" name="文本框 2"/>
          <p:cNvSpPr txBox="1"/>
          <p:nvPr/>
        </p:nvSpPr>
        <p:spPr>
          <a:xfrm>
            <a:off x="1313180" y="4692650"/>
            <a:ext cx="3373755" cy="645160"/>
          </a:xfrm>
          <a:prstGeom prst="rect">
            <a:avLst/>
          </a:prstGeom>
          <a:noFill/>
        </p:spPr>
        <p:txBody>
          <a:bodyPr wrap="square" rtlCol="0">
            <a:spAutoFit/>
          </a:bodyPr>
          <a:p>
            <a:r>
              <a:rPr lang="zh-CN" altLang="en-US"/>
              <a:t>下载完毕后，选择解压路径，并来到解压路径的文件夹下</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6173470" y="1579880"/>
            <a:ext cx="4596130" cy="3040380"/>
          </a:xfrm>
          <a:prstGeom prst="rect">
            <a:avLst/>
          </a:prstGeom>
        </p:spPr>
      </p:pic>
      <p:sp>
        <p:nvSpPr>
          <p:cNvPr id="6" name="文本框 5"/>
          <p:cNvSpPr txBox="1"/>
          <p:nvPr/>
        </p:nvSpPr>
        <p:spPr>
          <a:xfrm>
            <a:off x="7065010" y="4831080"/>
            <a:ext cx="3147060" cy="368300"/>
          </a:xfrm>
          <a:prstGeom prst="rect">
            <a:avLst/>
          </a:prstGeom>
          <a:noFill/>
        </p:spPr>
        <p:txBody>
          <a:bodyPr wrap="square" rtlCol="0">
            <a:spAutoFit/>
          </a:bodyPr>
          <a:p>
            <a:r>
              <a:rPr lang="zh-CN" altLang="en-US"/>
              <a:t>进入配置页面</a:t>
            </a:r>
            <a:endParaRPr lang="zh-CN" altLang="en-US"/>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sz="2000" b="1" i="0" u="none" strike="noStrike" kern="1200" cap="none" spc="0" normalizeH="0" baseline="0" noProof="0" dirty="0">
                <a:ln>
                  <a:noFill/>
                </a:ln>
                <a:solidFill>
                  <a:srgbClr val="005171"/>
                </a:solidFill>
                <a:effectLst/>
                <a:uLnTx/>
                <a:uFillTx/>
                <a:cs typeface="+mn-ea"/>
                <a:sym typeface="+mn-lt"/>
              </a:rPr>
              <a:t>远程连接</a:t>
            </a:r>
            <a:r>
              <a:rPr kumimoji="1" lang="en-US" altLang="zh-CN" sz="2000" b="1" i="0" u="none" strike="noStrike" kern="1200" cap="none" spc="0" normalizeH="0" baseline="0" noProof="0" dirty="0">
                <a:ln>
                  <a:noFill/>
                </a:ln>
                <a:solidFill>
                  <a:srgbClr val="005171"/>
                </a:solidFill>
                <a:effectLst/>
                <a:uLnTx/>
                <a:uFillTx/>
                <a:cs typeface="+mn-ea"/>
                <a:sym typeface="+mn-lt"/>
              </a:rPr>
              <a:t>-</a:t>
            </a:r>
            <a:r>
              <a:rPr kumimoji="1" lang="zh-CN" altLang="en-US" sz="2000" b="1" i="0" u="none" strike="noStrike" kern="1200" cap="none" spc="0" normalizeH="0" baseline="0" noProof="0" dirty="0">
                <a:ln>
                  <a:noFill/>
                </a:ln>
                <a:solidFill>
                  <a:srgbClr val="005171"/>
                </a:solidFill>
                <a:effectLst/>
                <a:uLnTx/>
                <a:uFillTx/>
                <a:cs typeface="+mn-ea"/>
                <a:sym typeface="+mn-lt"/>
              </a:rPr>
              <a:t>实验室</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875030" y="81534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en-US" altLang="zh-CN" b="1" dirty="0" smtClean="0">
                <a:ea typeface="+mn-lt"/>
                <a:cs typeface="Times New Roman" panose="02020603050405020304" pitchFamily="18" charset="0"/>
                <a:sym typeface="+mn-ea"/>
              </a:rPr>
              <a:t>MobaXterm-SSH</a:t>
            </a:r>
            <a:endParaRPr lang="en-US" altLang="zh-CN" b="1" dirty="0" smtClean="0">
              <a:ea typeface="+mn-lt"/>
              <a:cs typeface="Times New Roman" panose="02020603050405020304" pitchFamily="18"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1085850" y="1636395"/>
            <a:ext cx="3321050" cy="22358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620895" y="1553210"/>
            <a:ext cx="3320439" cy="2235600"/>
          </a:xfrm>
          <a:prstGeom prst="rect">
            <a:avLst/>
          </a:prstGeom>
        </p:spPr>
      </p:pic>
      <p:pic>
        <p:nvPicPr>
          <p:cNvPr id="8" name="图片 7" descr="301691707d65a6ab70c0b58ca529cb3"/>
          <p:cNvPicPr>
            <a:picLocks noChangeAspect="1"/>
          </p:cNvPicPr>
          <p:nvPr/>
        </p:nvPicPr>
        <p:blipFill>
          <a:blip r:embed="rId5"/>
          <a:srcRect l="13122" t="23338" r="27366" b="25481"/>
          <a:stretch>
            <a:fillRect/>
          </a:stretch>
        </p:blipFill>
        <p:spPr>
          <a:xfrm>
            <a:off x="8155940" y="1844040"/>
            <a:ext cx="3098800" cy="1485900"/>
          </a:xfrm>
          <a:prstGeom prst="rect">
            <a:avLst/>
          </a:prstGeom>
        </p:spPr>
      </p:pic>
      <p:sp>
        <p:nvSpPr>
          <p:cNvPr id="10" name="文本框 9"/>
          <p:cNvSpPr txBox="1"/>
          <p:nvPr/>
        </p:nvSpPr>
        <p:spPr>
          <a:xfrm>
            <a:off x="1085850" y="4632960"/>
            <a:ext cx="3215640" cy="1337945"/>
          </a:xfrm>
          <a:prstGeom prst="rect">
            <a:avLst/>
          </a:prstGeom>
          <a:noFill/>
        </p:spPr>
        <p:txBody>
          <a:bodyPr wrap="square" rtlCol="0">
            <a:spAutoFit/>
          </a:bodyPr>
          <a:p>
            <a:pPr>
              <a:lnSpc>
                <a:spcPct val="150000"/>
              </a:lnSpc>
            </a:pPr>
            <a:r>
              <a:rPr lang="zh-CN" altLang="en-US"/>
              <a:t>之后会弹出两个提示框，一次点击</a:t>
            </a:r>
            <a:r>
              <a:rPr lang="en-US" altLang="zh-CN"/>
              <a:t>accept</a:t>
            </a:r>
            <a:r>
              <a:rPr lang="zh-CN" altLang="en-US"/>
              <a:t>，</a:t>
            </a:r>
            <a:r>
              <a:rPr lang="en-US" altLang="zh-CN"/>
              <a:t>cancel</a:t>
            </a:r>
            <a:r>
              <a:rPr lang="zh-CN" altLang="en-US"/>
              <a:t>即可进入登录界面</a:t>
            </a:r>
            <a:endParaRPr lang="zh-CN" altLang="en-US"/>
          </a:p>
        </p:txBody>
      </p:sp>
      <p:pic>
        <p:nvPicPr>
          <p:cNvPr id="11" name="图片 10"/>
          <p:cNvPicPr>
            <a:picLocks noChangeAspect="1"/>
          </p:cNvPicPr>
          <p:nvPr>
            <p:custDataLst>
              <p:tags r:id="rId6"/>
            </p:custDataLst>
          </p:nvPr>
        </p:nvPicPr>
        <p:blipFill>
          <a:blip r:embed="rId7"/>
          <a:stretch>
            <a:fillRect/>
          </a:stretch>
        </p:blipFill>
        <p:spPr>
          <a:xfrm>
            <a:off x="4556125" y="3789045"/>
            <a:ext cx="3384871" cy="2235600"/>
          </a:xfrm>
          <a:prstGeom prst="rect">
            <a:avLst/>
          </a:prstGeom>
        </p:spPr>
      </p:pic>
      <p:pic>
        <p:nvPicPr>
          <p:cNvPr id="12" name="图片 11"/>
          <p:cNvPicPr>
            <a:picLocks noChangeAspect="1"/>
          </p:cNvPicPr>
          <p:nvPr>
            <p:custDataLst>
              <p:tags r:id="rId8"/>
            </p:custDataLst>
          </p:nvPr>
        </p:nvPicPr>
        <p:blipFill>
          <a:blip r:embed="rId9"/>
          <a:stretch>
            <a:fillRect/>
          </a:stretch>
        </p:blipFill>
        <p:spPr>
          <a:xfrm>
            <a:off x="8090535" y="3792855"/>
            <a:ext cx="3379030" cy="2232000"/>
          </a:xfrm>
          <a:prstGeom prst="rect">
            <a:avLst/>
          </a:prstGeom>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p:txBody>
      </p:sp>
      <p:sp>
        <p:nvSpPr>
          <p:cNvPr id="9" name="文本框 8"/>
          <p:cNvSpPr txBox="1"/>
          <p:nvPr/>
        </p:nvSpPr>
        <p:spPr>
          <a:xfrm>
            <a:off x="1159510" y="1515745"/>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2" name="文本框 1"/>
          <p:cNvSpPr txBox="1"/>
          <p:nvPr/>
        </p:nvSpPr>
        <p:spPr>
          <a:xfrm>
            <a:off x="814705" y="1394460"/>
            <a:ext cx="4845685" cy="368300"/>
          </a:xfrm>
          <a:prstGeom prst="rect">
            <a:avLst/>
          </a:prstGeom>
          <a:noFill/>
        </p:spPr>
        <p:txBody>
          <a:bodyPr wrap="square" rtlCol="0">
            <a:spAutoFit/>
          </a:bodyPr>
          <a:p>
            <a:r>
              <a:rPr lang="zh-CN" altLang="en-US" b="1"/>
              <a:t>本地连接进入</a:t>
            </a:r>
            <a:r>
              <a:rPr lang="en-US" altLang="zh-CN" b="1"/>
              <a:t>JupyterLab</a:t>
            </a:r>
            <a:endParaRPr lang="en-US" altLang="zh-CN" b="1"/>
          </a:p>
        </p:txBody>
      </p:sp>
      <p:pic>
        <p:nvPicPr>
          <p:cNvPr id="3" name="图片 2"/>
          <p:cNvPicPr>
            <a:picLocks noChangeAspect="1"/>
          </p:cNvPicPr>
          <p:nvPr>
            <p:custDataLst>
              <p:tags r:id="rId1"/>
            </p:custDataLst>
          </p:nvPr>
        </p:nvPicPr>
        <p:blipFill>
          <a:blip r:embed="rId2"/>
          <a:stretch>
            <a:fillRect/>
          </a:stretch>
        </p:blipFill>
        <p:spPr>
          <a:xfrm>
            <a:off x="814705" y="3314700"/>
            <a:ext cx="3970020" cy="18440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660390" y="2341880"/>
            <a:ext cx="4968240" cy="2811780"/>
          </a:xfrm>
          <a:prstGeom prst="rect">
            <a:avLst/>
          </a:prstGeom>
        </p:spPr>
      </p:pic>
      <p:sp>
        <p:nvSpPr>
          <p:cNvPr id="5" name="文本框 4"/>
          <p:cNvSpPr txBox="1"/>
          <p:nvPr/>
        </p:nvSpPr>
        <p:spPr>
          <a:xfrm>
            <a:off x="814705" y="1925955"/>
            <a:ext cx="3763645" cy="1337945"/>
          </a:xfrm>
          <a:prstGeom prst="rect">
            <a:avLst/>
          </a:prstGeom>
          <a:noFill/>
        </p:spPr>
        <p:txBody>
          <a:bodyPr wrap="square" rtlCol="0">
            <a:spAutoFit/>
          </a:bodyPr>
          <a:p>
            <a:pPr>
              <a:lnSpc>
                <a:spcPct val="150000"/>
              </a:lnSpc>
            </a:pPr>
            <a:r>
              <a:rPr lang="zh-CN" altLang="en-US"/>
              <a:t>打开树莓派系统自带的浏览器，并在浏览器中输入</a:t>
            </a:r>
            <a:r>
              <a:rPr lang="zh-CN" altLang="en-US"/>
              <a:t>以下内容并回车，然后输入密码</a:t>
            </a:r>
            <a:r>
              <a:rPr lang="en-US" altLang="zh-CN"/>
              <a:t>(yahboom)</a:t>
            </a:r>
            <a:endParaRPr lang="en-US" altLang="zh-CN"/>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359727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1" lang="zh-CN" altLang="en-US" sz="2800" b="1" i="0" kern="1200" cap="none" spc="0" normalizeH="0" baseline="0" noProof="0" dirty="0">
                <a:solidFill>
                  <a:srgbClr val="005171"/>
                </a:solidFill>
                <a:cs typeface="+mn-ea"/>
                <a:sym typeface="+mn-lt"/>
              </a:rPr>
              <a:t>课时安排</a:t>
            </a:r>
            <a:endParaRPr kumimoji="1" lang="en-US" altLang="zh-CN" sz="2800" b="1" i="0" kern="1200" cap="none" spc="0" normalizeH="0" baseline="0" noProof="0" dirty="0">
              <a:solidFill>
                <a:srgbClr val="005171"/>
              </a:solidFill>
              <a:cs typeface="+mn-ea"/>
              <a:sym typeface="+mn-lt"/>
            </a:endParaRPr>
          </a:p>
        </p:txBody>
      </p:sp>
      <p:graphicFrame>
        <p:nvGraphicFramePr>
          <p:cNvPr id="21" name="表格 20"/>
          <p:cNvGraphicFramePr/>
          <p:nvPr>
            <p:custDataLst>
              <p:tags r:id="rId1"/>
            </p:custDataLst>
          </p:nvPr>
        </p:nvGraphicFramePr>
        <p:xfrm>
          <a:off x="1291590" y="1739900"/>
          <a:ext cx="9608820" cy="3890010"/>
        </p:xfrm>
        <a:graphic>
          <a:graphicData uri="http://schemas.openxmlformats.org/drawingml/2006/table">
            <a:tbl>
              <a:tblPr firstRow="1" bandRow="1">
                <a:tableStyleId>{5C22544A-7EE6-4342-B048-85BDC9FD1C3A}</a:tableStyleId>
              </a:tblPr>
              <a:tblGrid>
                <a:gridCol w="1601470"/>
                <a:gridCol w="1601470"/>
                <a:gridCol w="1601470"/>
                <a:gridCol w="1601470"/>
                <a:gridCol w="1601470"/>
                <a:gridCol w="1601470"/>
              </a:tblGrid>
              <a:tr h="687070">
                <a:tc gridSpan="6">
                  <a:txBody>
                    <a:bodyPr/>
                    <a:p>
                      <a:pPr indent="0" algn="ctr">
                        <a:buNone/>
                      </a:pPr>
                      <a:r>
                        <a:rPr lang="zh-CN" sz="1600" dirty="0" smtClean="0">
                          <a:solidFill>
                            <a:sysClr val="windowText" lastClr="000000"/>
                          </a:solidFill>
                          <a:ea typeface="+mn-lt"/>
                          <a:cs typeface="Times New Roman" panose="02020603050405020304" pitchFamily="18" charset="0"/>
                          <a:sym typeface="+mn-ea"/>
                        </a:rPr>
                        <a:t>线下实验室（工一</a:t>
                      </a:r>
                      <a:r>
                        <a:rPr lang="en-US" altLang="zh-CN" sz="1600" dirty="0" smtClean="0">
                          <a:solidFill>
                            <a:sysClr val="windowText" lastClr="000000"/>
                          </a:solidFill>
                          <a:ea typeface="+mn-lt"/>
                          <a:cs typeface="Times New Roman" panose="02020603050405020304" pitchFamily="18" charset="0"/>
                          <a:sym typeface="+mn-ea"/>
                        </a:rPr>
                        <a:t>401/403</a:t>
                      </a:r>
                      <a:r>
                        <a:rPr lang="zh-CN" sz="1600" dirty="0" smtClean="0">
                          <a:solidFill>
                            <a:sysClr val="windowText" lastClr="000000"/>
                          </a:solidFill>
                          <a:ea typeface="+mn-lt"/>
                          <a:cs typeface="Times New Roman" panose="02020603050405020304" pitchFamily="18" charset="0"/>
                          <a:sym typeface="+mn-ea"/>
                        </a:rPr>
                        <a:t>）</a:t>
                      </a:r>
                      <a:endParaRPr lang="en-US"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3055">
                <a:tc>
                  <a:txBody>
                    <a:bodyPr/>
                    <a:p>
                      <a:pPr indent="0" algn="ctr">
                        <a:buNone/>
                      </a:pPr>
                      <a:endParaRPr lang="en-US"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Arial" panose="020B0604020202020204" pitchFamily="34" charset="0"/>
                          <a:ea typeface="宋体" panose="02010600030101010101" pitchFamily="2" charset="-122"/>
                        </a:rPr>
                        <a:t>周一</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Arial" panose="020B0604020202020204" pitchFamily="34" charset="0"/>
                          <a:ea typeface="宋体" panose="02010600030101010101" pitchFamily="2" charset="-122"/>
                        </a:rPr>
                        <a:t>周二</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Arial" panose="020B0604020202020204" pitchFamily="34" charset="0"/>
                          <a:ea typeface="宋体" panose="02010600030101010101" pitchFamily="2" charset="-122"/>
                        </a:rPr>
                        <a:t>周三</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Arial" panose="020B0604020202020204" pitchFamily="34" charset="0"/>
                          <a:ea typeface="宋体" panose="02010600030101010101" pitchFamily="2" charset="-122"/>
                        </a:rPr>
                        <a:t>周四</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Arial" panose="020B0604020202020204" pitchFamily="34" charset="0"/>
                          <a:ea typeface="宋体" panose="02010600030101010101" pitchFamily="2" charset="-122"/>
                        </a:rPr>
                        <a:t>周五</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56895">
                <a:tc>
                  <a:txBody>
                    <a:bodyPr/>
                    <a:p>
                      <a:pPr indent="0" algn="ctr">
                        <a:buNone/>
                      </a:pPr>
                      <a:r>
                        <a:rPr lang="zh-CN" sz="1400" b="0">
                          <a:solidFill>
                            <a:srgbClr val="000000"/>
                          </a:solidFill>
                          <a:latin typeface="Arial" panose="020B0604020202020204" pitchFamily="34" charset="0"/>
                          <a:ea typeface="宋体" panose="02010600030101010101" pitchFamily="2" charset="-122"/>
                        </a:rPr>
                        <a:t>1</a:t>
                      </a:r>
                      <a:r>
                        <a:rPr lang="en-US" altLang="zh-CN" sz="1400" b="0">
                          <a:solidFill>
                            <a:srgbClr val="000000"/>
                          </a:solidFill>
                          <a:latin typeface="Arial" panose="020B0604020202020204" pitchFamily="34" charset="0"/>
                          <a:ea typeface="宋体" panose="02010600030101010101" pitchFamily="2" charset="-122"/>
                        </a:rPr>
                        <a:t>8</a:t>
                      </a:r>
                      <a:r>
                        <a:rPr lang="zh-CN" sz="1400" b="0">
                          <a:solidFill>
                            <a:srgbClr val="000000"/>
                          </a:solidFill>
                          <a:latin typeface="Arial" panose="020B0604020202020204" pitchFamily="34" charset="0"/>
                          <a:ea typeface="宋体" panose="02010600030101010101" pitchFamily="2" charset="-122"/>
                        </a:rPr>
                        <a:t>周</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000000"/>
                          </a:solidFill>
                          <a:latin typeface="宋体" panose="02010600030101010101" pitchFamily="2" charset="-122"/>
                        </a:rPr>
                        <a:t>课设开课</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（上午卓，下午</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c>
                  <a:txBody>
                    <a:bodyPr/>
                    <a:p>
                      <a:pPr indent="0" algn="ctr">
                        <a:buNone/>
                      </a:pPr>
                      <a:r>
                        <a:rPr lang="zh-CN" altLang="en-US" sz="1400" b="0">
                          <a:solidFill>
                            <a:srgbClr val="000000"/>
                          </a:solidFill>
                          <a:latin typeface="宋体" panose="02010600030101010101" pitchFamily="2" charset="-122"/>
                        </a:rPr>
                        <a:t>课程设计</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，下</a:t>
                      </a:r>
                      <a:r>
                        <a:rPr lang="zh-CN" altLang="en-US" sz="1400" b="0">
                          <a:solidFill>
                            <a:srgbClr val="000000"/>
                          </a:solidFill>
                          <a:latin typeface="宋体" panose="02010600030101010101" pitchFamily="2" charset="-122"/>
                        </a:rPr>
                        <a:t>卓）</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，下</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（上卓，下</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b="0">
                          <a:solidFill>
                            <a:srgbClr val="000000"/>
                          </a:solidFill>
                          <a:latin typeface="宋体" panose="02010600030101010101" pitchFamily="2" charset="-122"/>
                        </a:rPr>
                        <a:t>答疑课</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，下</a:t>
                      </a:r>
                      <a:r>
                        <a:rPr lang="zh-CN" altLang="en-US" sz="1400" b="0">
                          <a:solidFill>
                            <a:srgbClr val="000000"/>
                          </a:solidFill>
                          <a:latin typeface="宋体" panose="02010600030101010101" pitchFamily="2" charset="-122"/>
                        </a:rPr>
                        <a:t>卓）</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r>
              <a:tr h="556895">
                <a:tc>
                  <a:txBody>
                    <a:bodyPr/>
                    <a:p>
                      <a:pPr indent="0" algn="ctr">
                        <a:buNone/>
                      </a:pPr>
                      <a:r>
                        <a:rPr lang="zh-CN" sz="1400" b="0">
                          <a:solidFill>
                            <a:srgbClr val="000000"/>
                          </a:solidFill>
                          <a:latin typeface="Arial" panose="020B0604020202020204" pitchFamily="34" charset="0"/>
                          <a:ea typeface="宋体" panose="02010600030101010101" pitchFamily="2" charset="-122"/>
                        </a:rPr>
                        <a:t>1</a:t>
                      </a:r>
                      <a:r>
                        <a:rPr lang="en-US" altLang="zh-CN" sz="1400" b="0">
                          <a:solidFill>
                            <a:srgbClr val="000000"/>
                          </a:solidFill>
                          <a:latin typeface="Arial" panose="020B0604020202020204" pitchFamily="34" charset="0"/>
                          <a:ea typeface="宋体" panose="02010600030101010101" pitchFamily="2" charset="-122"/>
                        </a:rPr>
                        <a:t>9</a:t>
                      </a:r>
                      <a:r>
                        <a:rPr lang="zh-CN" sz="1400" b="0">
                          <a:solidFill>
                            <a:srgbClr val="000000"/>
                          </a:solidFill>
                          <a:latin typeface="Arial" panose="020B0604020202020204" pitchFamily="34" charset="0"/>
                          <a:ea typeface="宋体" panose="02010600030101010101" pitchFamily="2" charset="-122"/>
                        </a:rPr>
                        <a:t>周</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000000"/>
                          </a:solidFill>
                          <a:latin typeface="宋体" panose="02010600030101010101" pitchFamily="2" charset="-122"/>
                        </a:rPr>
                        <a:t>答疑课</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，下</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（上卓，下</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，下</a:t>
                      </a:r>
                      <a:r>
                        <a:rPr lang="zh-CN" altLang="en-US" sz="1400" b="0">
                          <a:solidFill>
                            <a:srgbClr val="000000"/>
                          </a:solidFill>
                          <a:latin typeface="宋体" panose="02010600030101010101" pitchFamily="2" charset="-122"/>
                        </a:rPr>
                        <a:t>卓）</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，下</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b="0">
                          <a:solidFill>
                            <a:srgbClr val="000000"/>
                          </a:solidFill>
                          <a:latin typeface="宋体" panose="02010600030101010101" pitchFamily="2" charset="-122"/>
                        </a:rPr>
                        <a:t>答疑课</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（上卓，下</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r>
              <a:tr h="556895">
                <a:tc>
                  <a:txBody>
                    <a:bodyPr/>
                    <a:p>
                      <a:pPr indent="0" algn="ctr">
                        <a:buNone/>
                      </a:pPr>
                      <a:r>
                        <a:rPr lang="zh-CN" sz="1400" b="0">
                          <a:solidFill>
                            <a:srgbClr val="000000"/>
                          </a:solidFill>
                          <a:latin typeface="Arial" panose="020B0604020202020204" pitchFamily="34" charset="0"/>
                          <a:ea typeface="宋体" panose="02010600030101010101" pitchFamily="2" charset="-122"/>
                        </a:rPr>
                        <a:t>2</a:t>
                      </a:r>
                      <a:r>
                        <a:rPr lang="en-US" altLang="zh-CN" sz="1400" b="0">
                          <a:solidFill>
                            <a:srgbClr val="000000"/>
                          </a:solidFill>
                          <a:latin typeface="Arial" panose="020B0604020202020204" pitchFamily="34" charset="0"/>
                          <a:ea typeface="宋体" panose="02010600030101010101" pitchFamily="2" charset="-122"/>
                        </a:rPr>
                        <a:t>0</a:t>
                      </a:r>
                      <a:r>
                        <a:rPr lang="zh-CN" sz="1400" b="0">
                          <a:solidFill>
                            <a:srgbClr val="000000"/>
                          </a:solidFill>
                          <a:latin typeface="Arial" panose="020B0604020202020204" pitchFamily="34" charset="0"/>
                          <a:ea typeface="宋体" panose="02010600030101010101" pitchFamily="2" charset="-122"/>
                        </a:rPr>
                        <a:t>周</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000000"/>
                          </a:solidFill>
                          <a:latin typeface="宋体" panose="02010600030101010101" pitchFamily="2" charset="-122"/>
                        </a:rPr>
                        <a:t>答疑课</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，下</a:t>
                      </a:r>
                      <a:r>
                        <a:rPr lang="zh-CN" altLang="en-US" sz="1400" b="0">
                          <a:solidFill>
                            <a:srgbClr val="000000"/>
                          </a:solidFill>
                          <a:latin typeface="宋体" panose="02010600030101010101" pitchFamily="2" charset="-122"/>
                        </a:rPr>
                        <a:t>卓）</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c>
                  <a:txBody>
                    <a:bodyPr/>
                    <a:p>
                      <a:pPr indent="0" algn="ctr">
                        <a:buNone/>
                      </a:pPr>
                      <a:r>
                        <a:rPr lang="zh-CN" altLang="en-US" sz="1400">
                          <a:solidFill>
                            <a:srgbClr val="000000"/>
                          </a:solidFill>
                          <a:latin typeface="宋体" panose="02010600030101010101" pitchFamily="2" charset="-122"/>
                          <a:sym typeface="+mn-ea"/>
                        </a:rPr>
                        <a:t>课程设计</a:t>
                      </a:r>
                      <a:endParaRPr lang="zh-CN" altLang="en-US" sz="1400">
                        <a:solidFill>
                          <a:srgbClr val="000000"/>
                        </a:solidFill>
                        <a:latin typeface="宋体" panose="02010600030101010101" pitchFamily="2" charset="-122"/>
                        <a:sym typeface="+mn-ea"/>
                      </a:endParaRPr>
                    </a:p>
                    <a:p>
                      <a:pPr indent="0" algn="ctr">
                        <a:buNone/>
                      </a:pPr>
                      <a:r>
                        <a:rPr lang="zh-CN" altLang="en-US" sz="1400" b="0">
                          <a:solidFill>
                            <a:srgbClr val="000000"/>
                          </a:solidFill>
                          <a:latin typeface="宋体" panose="02010600030101010101" pitchFamily="2" charset="-122"/>
                        </a:rPr>
                        <a:t>（上</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，下</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a:txBody>
                    <a:bodyPr/>
                    <a:p>
                      <a:pPr indent="0" algn="ctr">
                        <a:buNone/>
                      </a:pPr>
                      <a:r>
                        <a:rPr lang="zh-CN" altLang="en-US" sz="1400" b="0">
                          <a:solidFill>
                            <a:srgbClr val="000000"/>
                          </a:solidFill>
                          <a:latin typeface="宋体" panose="02010600030101010101" pitchFamily="2" charset="-122"/>
                        </a:rPr>
                        <a:t>项目展示</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a:t>
                      </a:r>
                      <a:r>
                        <a:rPr lang="zh-CN" altLang="en-US" sz="1400" b="0">
                          <a:solidFill>
                            <a:srgbClr val="000000"/>
                          </a:solidFill>
                          <a:latin typeface="宋体" panose="02010600030101010101" pitchFamily="2" charset="-122"/>
                        </a:rPr>
                        <a:t>卓）</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c>
                  <a:txBody>
                    <a:bodyPr/>
                    <a:p>
                      <a:pPr indent="0" algn="ctr">
                        <a:buNone/>
                      </a:pPr>
                      <a:r>
                        <a:rPr lang="zh-CN" altLang="en-US" sz="1400" b="0">
                          <a:solidFill>
                            <a:srgbClr val="000000"/>
                          </a:solidFill>
                          <a:latin typeface="宋体" panose="02010600030101010101" pitchFamily="2" charset="-122"/>
                        </a:rPr>
                        <a:t>项目展示</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a:t>
                      </a:r>
                      <a:r>
                        <a:rPr lang="en-US" altLang="zh-CN" sz="1400" b="0">
                          <a:solidFill>
                            <a:srgbClr val="000000"/>
                          </a:solidFill>
                          <a:latin typeface="宋体" panose="02010600030101010101" pitchFamily="2" charset="-122"/>
                        </a:rPr>
                        <a:t>12</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c>
                  <a:txBody>
                    <a:bodyPr/>
                    <a:p>
                      <a:pPr indent="0" algn="ctr">
                        <a:buNone/>
                      </a:pPr>
                      <a:r>
                        <a:rPr lang="zh-CN" altLang="en-US" sz="1400" b="0">
                          <a:solidFill>
                            <a:srgbClr val="000000"/>
                          </a:solidFill>
                          <a:latin typeface="宋体" panose="02010600030101010101" pitchFamily="2" charset="-122"/>
                        </a:rPr>
                        <a:t>项目展示</a:t>
                      </a:r>
                      <a:endParaRPr lang="zh-CN" altLang="en-US" sz="1400" b="0">
                        <a:solidFill>
                          <a:srgbClr val="000000"/>
                        </a:solidFill>
                        <a:latin typeface="宋体" panose="02010600030101010101" pitchFamily="2" charset="-122"/>
                      </a:endParaRPr>
                    </a:p>
                    <a:p>
                      <a:pPr indent="0" algn="ctr">
                        <a:buNone/>
                      </a:pPr>
                      <a:r>
                        <a:rPr lang="zh-CN" altLang="en-US" sz="1400" b="0">
                          <a:solidFill>
                            <a:srgbClr val="000000"/>
                          </a:solidFill>
                          <a:latin typeface="宋体" panose="02010600030101010101" pitchFamily="2" charset="-122"/>
                        </a:rPr>
                        <a:t>（</a:t>
                      </a:r>
                      <a:r>
                        <a:rPr lang="en-US" altLang="zh-CN" sz="1400" b="0">
                          <a:solidFill>
                            <a:srgbClr val="000000"/>
                          </a:solidFill>
                          <a:latin typeface="宋体" panose="02010600030101010101" pitchFamily="2" charset="-122"/>
                        </a:rPr>
                        <a:t>34</a:t>
                      </a:r>
                      <a:r>
                        <a:rPr lang="zh-CN" altLang="en-US" sz="1400" b="0">
                          <a:solidFill>
                            <a:srgbClr val="000000"/>
                          </a:solidFill>
                          <a:latin typeface="宋体" panose="02010600030101010101" pitchFamily="2" charset="-122"/>
                        </a:rPr>
                        <a:t>）</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r>
              <a:tr h="1219200">
                <a:tc gridSpan="3">
                  <a:txBody>
                    <a:bodyPr/>
                    <a:p>
                      <a:pPr marL="285750" indent="-285750" algn="l" defTabSz="1147445" fontAlgn="base">
                        <a:lnSpc>
                          <a:spcPct val="100000"/>
                        </a:lnSpc>
                        <a:spcBef>
                          <a:spcPts val="640"/>
                        </a:spcBef>
                        <a:buClr>
                          <a:srgbClr val="FFC000"/>
                        </a:buClr>
                        <a:buFont typeface="Arial" panose="020B0604020202020204" pitchFamily="34" charset="0"/>
                        <a:buChar char="•"/>
                      </a:pPr>
                      <a:r>
                        <a:rPr lang="en-US" altLang="zh-CN" sz="1400" dirty="0" smtClean="0">
                          <a:solidFill>
                            <a:sysClr val="windowText" lastClr="000000"/>
                          </a:solidFill>
                          <a:ea typeface="+mn-lt"/>
                          <a:cs typeface="Times New Roman" panose="02020603050405020304" pitchFamily="18" charset="0"/>
                          <a:sym typeface="+mn-ea"/>
                        </a:rPr>
                        <a:t>12.23</a:t>
                      </a:r>
                      <a:r>
                        <a:rPr lang="zh-CN" altLang="en-US" sz="1400" dirty="0" smtClean="0">
                          <a:solidFill>
                            <a:sysClr val="windowText" lastClr="000000"/>
                          </a:solidFill>
                          <a:ea typeface="+mn-lt"/>
                          <a:cs typeface="Times New Roman" panose="02020603050405020304" pitchFamily="18" charset="0"/>
                          <a:sym typeface="+mn-ea"/>
                        </a:rPr>
                        <a:t>早上</a:t>
                      </a:r>
                      <a:r>
                        <a:rPr lang="en-US" altLang="zh-CN" sz="1400" dirty="0" smtClean="0">
                          <a:solidFill>
                            <a:sysClr val="windowText" lastClr="000000"/>
                          </a:solidFill>
                          <a:ea typeface="+mn-lt"/>
                          <a:cs typeface="Times New Roman" panose="02020603050405020304" pitchFamily="18" charset="0"/>
                          <a:sym typeface="+mn-ea"/>
                        </a:rPr>
                        <a:t>8:30-10:00</a:t>
                      </a:r>
                      <a:r>
                        <a:rPr lang="zh-CN" altLang="en-US" sz="1400" dirty="0" smtClean="0">
                          <a:solidFill>
                            <a:sysClr val="windowText" lastClr="000000"/>
                          </a:solidFill>
                          <a:ea typeface="+mn-lt"/>
                          <a:cs typeface="Times New Roman" panose="02020603050405020304" pitchFamily="18" charset="0"/>
                          <a:sym typeface="+mn-ea"/>
                        </a:rPr>
                        <a:t>课程开题会</a:t>
                      </a:r>
                      <a:endParaRPr lang="zh-CN" sz="1400" dirty="0" smtClean="0">
                        <a:solidFill>
                          <a:sysClr val="windowText" lastClr="000000"/>
                        </a:solidFill>
                        <a:ea typeface="+mn-lt"/>
                        <a:cs typeface="Times New Roman" panose="02020603050405020304" pitchFamily="18" charset="0"/>
                        <a:sym typeface="+mn-ea"/>
                      </a:endParaRPr>
                    </a:p>
                    <a:p>
                      <a:pPr marL="285750" indent="-285750" algn="l" defTabSz="1147445" fontAlgn="base">
                        <a:lnSpc>
                          <a:spcPct val="100000"/>
                        </a:lnSpc>
                        <a:spcBef>
                          <a:spcPts val="640"/>
                        </a:spcBef>
                        <a:buClr>
                          <a:srgbClr val="FFC000"/>
                        </a:buClr>
                        <a:buFont typeface="Arial" panose="020B0604020202020204" pitchFamily="34" charset="0"/>
                        <a:buChar char="•"/>
                      </a:pPr>
                      <a:r>
                        <a:rPr lang="zh-CN" sz="1400" dirty="0" smtClean="0">
                          <a:solidFill>
                            <a:sysClr val="windowText" lastClr="000000"/>
                          </a:solidFill>
                          <a:ea typeface="+mn-lt"/>
                          <a:cs typeface="Times New Roman" panose="02020603050405020304" pitchFamily="18" charset="0"/>
                          <a:sym typeface="+mn-ea"/>
                        </a:rPr>
                        <a:t>实验室安排以半天为单位</a:t>
                      </a:r>
                      <a:r>
                        <a:rPr lang="zh-CN" sz="1400" dirty="0" smtClean="0">
                          <a:solidFill>
                            <a:sysClr val="windowText" lastClr="000000"/>
                          </a:solidFill>
                          <a:ea typeface="+mn-lt"/>
                          <a:cs typeface="Times New Roman" panose="02020603050405020304" pitchFamily="18" charset="0"/>
                          <a:sym typeface="+mn-ea"/>
                        </a:rPr>
                        <a:t>轮换；</a:t>
                      </a:r>
                      <a:endParaRPr lang="zh-CN" sz="1400" dirty="0" smtClean="0">
                        <a:solidFill>
                          <a:sysClr val="windowText" lastClr="000000"/>
                        </a:solidFill>
                        <a:ea typeface="+mn-lt"/>
                        <a:cs typeface="Times New Roman" panose="02020603050405020304" pitchFamily="18" charset="0"/>
                        <a:sym typeface="+mn-ea"/>
                      </a:endParaRPr>
                    </a:p>
                    <a:p>
                      <a:pPr marL="285750" indent="-285750" algn="l" defTabSz="1147445" fontAlgn="base">
                        <a:lnSpc>
                          <a:spcPct val="100000"/>
                        </a:lnSpc>
                        <a:spcBef>
                          <a:spcPts val="640"/>
                        </a:spcBef>
                        <a:buClr>
                          <a:srgbClr val="FFC000"/>
                        </a:buClr>
                        <a:buFont typeface="Arial" panose="020B0604020202020204" pitchFamily="34" charset="0"/>
                        <a:buChar char="•"/>
                      </a:pPr>
                      <a:r>
                        <a:rPr lang="zh-CN" sz="1400" dirty="0" smtClean="0">
                          <a:solidFill>
                            <a:sysClr val="windowText" lastClr="000000"/>
                          </a:solidFill>
                          <a:ea typeface="+mn-lt"/>
                          <a:cs typeface="Times New Roman" panose="02020603050405020304" pitchFamily="18" charset="0"/>
                          <a:sym typeface="+mn-ea"/>
                        </a:rPr>
                        <a:t>答疑课由不同任课老师及助教进行指导；</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6E0B4"/>
                    </a:solid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5B9BD5"/>
                    </a:solidFill>
                  </a:tcPr>
                </a:tc>
                <a:tc gridSpan="3">
                  <a:txBody>
                    <a:bodyPr/>
                    <a:p>
                      <a:pPr marL="285750" indent="-285750" algn="l" defTabSz="1147445" fontAlgn="base">
                        <a:lnSpc>
                          <a:spcPct val="100000"/>
                        </a:lnSpc>
                        <a:spcBef>
                          <a:spcPts val="640"/>
                        </a:spcBef>
                        <a:buClr>
                          <a:srgbClr val="FFC000"/>
                        </a:buClr>
                        <a:buFont typeface="Arial" panose="020B0604020202020204" pitchFamily="34" charset="0"/>
                        <a:buChar char="•"/>
                      </a:pPr>
                      <a:r>
                        <a:rPr lang="zh-CN" sz="1400" dirty="0" smtClean="0">
                          <a:solidFill>
                            <a:sysClr val="windowText" lastClr="000000"/>
                          </a:solidFill>
                          <a:ea typeface="+mn-lt"/>
                          <a:cs typeface="Times New Roman" panose="02020603050405020304" pitchFamily="18" charset="0"/>
                          <a:sym typeface="+mn-ea"/>
                        </a:rPr>
                        <a:t>项目展示将在各自任课老师指导下进行，具体安排各位老师自行安排</a:t>
                      </a:r>
                      <a:r>
                        <a:rPr lang="zh-CN" sz="1400" dirty="0" smtClean="0">
                          <a:solidFill>
                            <a:sysClr val="windowText" lastClr="000000"/>
                          </a:solidFill>
                          <a:ea typeface="+mn-lt"/>
                          <a:cs typeface="Times New Roman" panose="02020603050405020304" pitchFamily="18" charset="0"/>
                          <a:sym typeface="+mn-ea"/>
                        </a:rPr>
                        <a:t>线上；</a:t>
                      </a:r>
                      <a:endParaRPr lang="zh-CN" sz="1400" dirty="0" smtClean="0">
                        <a:solidFill>
                          <a:sysClr val="windowText" lastClr="000000"/>
                        </a:solidFill>
                        <a:ea typeface="+mn-lt"/>
                        <a:cs typeface="Times New Roman" panose="02020603050405020304" pitchFamily="18" charset="0"/>
                        <a:sym typeface="+mn-ea"/>
                      </a:endParaRPr>
                    </a:p>
                    <a:p>
                      <a:pPr marL="285750" indent="-285750" algn="l" defTabSz="1147445" fontAlgn="base">
                        <a:lnSpc>
                          <a:spcPct val="100000"/>
                        </a:lnSpc>
                        <a:spcBef>
                          <a:spcPts val="640"/>
                        </a:spcBef>
                        <a:buClr>
                          <a:srgbClr val="FFC000"/>
                        </a:buClr>
                        <a:buFont typeface="Arial" panose="020B0604020202020204" pitchFamily="34" charset="0"/>
                        <a:buChar char="•"/>
                      </a:pPr>
                      <a:r>
                        <a:rPr lang="zh-CN" sz="1400" dirty="0" smtClean="0">
                          <a:solidFill>
                            <a:sysClr val="windowText" lastClr="000000"/>
                          </a:solidFill>
                          <a:ea typeface="+mn-lt"/>
                          <a:cs typeface="Times New Roman" panose="02020603050405020304" pitchFamily="18" charset="0"/>
                          <a:sym typeface="+mn-ea"/>
                        </a:rPr>
                        <a:t>有线下汇报的同学，自行联系老师</a:t>
                      </a:r>
                      <a:r>
                        <a:rPr lang="zh-CN" sz="1400" dirty="0" smtClean="0">
                          <a:solidFill>
                            <a:sysClr val="windowText" lastClr="000000"/>
                          </a:solidFill>
                          <a:ea typeface="+mn-lt"/>
                          <a:cs typeface="Times New Roman" panose="02020603050405020304" pitchFamily="18" charset="0"/>
                          <a:sym typeface="+mn-ea"/>
                        </a:rPr>
                        <a:t>安排；</a:t>
                      </a:r>
                      <a:endParaRPr lang="zh-CN" altLang="en-US" sz="14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c hMerge="1">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9E13"/>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p:txBody>
      </p:sp>
      <p:sp>
        <p:nvSpPr>
          <p:cNvPr id="9" name="文本框 8"/>
          <p:cNvSpPr txBox="1"/>
          <p:nvPr/>
        </p:nvSpPr>
        <p:spPr>
          <a:xfrm>
            <a:off x="1159510" y="1515745"/>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2" name="文本框 1"/>
          <p:cNvSpPr txBox="1"/>
          <p:nvPr/>
        </p:nvSpPr>
        <p:spPr>
          <a:xfrm>
            <a:off x="830580" y="1386840"/>
            <a:ext cx="3101340" cy="368300"/>
          </a:xfrm>
          <a:prstGeom prst="rect">
            <a:avLst/>
          </a:prstGeom>
          <a:noFill/>
        </p:spPr>
        <p:txBody>
          <a:bodyPr wrap="square" rtlCol="0">
            <a:spAutoFit/>
          </a:bodyPr>
          <a:p>
            <a:r>
              <a:rPr lang="zh-CN" altLang="en-US" b="1"/>
              <a:t>远程连接进入</a:t>
            </a:r>
            <a:r>
              <a:rPr lang="en-US" altLang="zh-CN" b="1"/>
              <a:t>JupyterLab</a:t>
            </a:r>
            <a:endParaRPr lang="en-US" altLang="zh-CN" b="1"/>
          </a:p>
        </p:txBody>
      </p:sp>
      <p:pic>
        <p:nvPicPr>
          <p:cNvPr id="3" name="图片 2"/>
          <p:cNvPicPr>
            <a:picLocks noChangeAspect="1"/>
          </p:cNvPicPr>
          <p:nvPr>
            <p:custDataLst>
              <p:tags r:id="rId1"/>
            </p:custDataLst>
          </p:nvPr>
        </p:nvPicPr>
        <p:blipFill>
          <a:blip r:embed="rId2"/>
          <a:stretch>
            <a:fillRect/>
          </a:stretch>
        </p:blipFill>
        <p:spPr>
          <a:xfrm>
            <a:off x="875030" y="2326005"/>
            <a:ext cx="3399790" cy="230695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441315" y="1235710"/>
            <a:ext cx="5100320" cy="16954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441315" y="3520440"/>
            <a:ext cx="4889500" cy="2005330"/>
          </a:xfrm>
          <a:prstGeom prst="rect">
            <a:avLst/>
          </a:prstGeom>
        </p:spPr>
      </p:pic>
      <p:sp>
        <p:nvSpPr>
          <p:cNvPr id="6" name="文本框 5"/>
          <p:cNvSpPr txBox="1"/>
          <p:nvPr/>
        </p:nvSpPr>
        <p:spPr>
          <a:xfrm>
            <a:off x="939800" y="4828540"/>
            <a:ext cx="3335020" cy="1033145"/>
          </a:xfrm>
          <a:prstGeom prst="rect">
            <a:avLst/>
          </a:prstGeom>
          <a:noFill/>
        </p:spPr>
        <p:txBody>
          <a:bodyPr wrap="square" rtlCol="0">
            <a:noAutofit/>
          </a:bodyPr>
          <a:p>
            <a:pPr>
              <a:lnSpc>
                <a:spcPct val="150000"/>
              </a:lnSpc>
            </a:pPr>
            <a:r>
              <a:rPr lang="en-US" altLang="zh-CN"/>
              <a:t>1.</a:t>
            </a:r>
            <a:r>
              <a:rPr lang="zh-CN" altLang="en-US"/>
              <a:t>查找</a:t>
            </a:r>
            <a:r>
              <a:rPr lang="en-US" altLang="zh-CN"/>
              <a:t>jetson</a:t>
            </a:r>
            <a:r>
              <a:rPr lang="zh-CN" altLang="en-US"/>
              <a:t>当前</a:t>
            </a:r>
            <a:r>
              <a:rPr lang="en-US" altLang="zh-CN"/>
              <a:t>IP</a:t>
            </a:r>
            <a:r>
              <a:rPr lang="zh-CN" altLang="en-US"/>
              <a:t>，可通过</a:t>
            </a:r>
            <a:r>
              <a:rPr lang="en-US" altLang="zh-CN"/>
              <a:t>ifconfig</a:t>
            </a:r>
            <a:r>
              <a:rPr lang="zh-CN" altLang="en-US"/>
              <a:t>命令查看，也可通过扩展板上的</a:t>
            </a:r>
            <a:r>
              <a:rPr lang="en-US" altLang="zh-CN"/>
              <a:t>OLED</a:t>
            </a:r>
            <a:r>
              <a:rPr lang="zh-CN" altLang="en-US"/>
              <a:t>查看</a:t>
            </a:r>
            <a:endParaRPr lang="zh-CN" altLang="en-US"/>
          </a:p>
          <a:p>
            <a:endParaRPr lang="zh-CN" altLang="en-US"/>
          </a:p>
        </p:txBody>
      </p:sp>
      <p:sp>
        <p:nvSpPr>
          <p:cNvPr id="7" name="文本框 6"/>
          <p:cNvSpPr txBox="1"/>
          <p:nvPr/>
        </p:nvSpPr>
        <p:spPr>
          <a:xfrm>
            <a:off x="5104765" y="2948940"/>
            <a:ext cx="6144260" cy="368300"/>
          </a:xfrm>
          <a:prstGeom prst="rect">
            <a:avLst/>
          </a:prstGeom>
          <a:noFill/>
        </p:spPr>
        <p:txBody>
          <a:bodyPr wrap="square" rtlCol="0">
            <a:spAutoFit/>
          </a:bodyPr>
          <a:p>
            <a:r>
              <a:rPr lang="en-US" altLang="zh-CN"/>
              <a:t>2.</a:t>
            </a:r>
            <a:r>
              <a:rPr lang="zh-CN" altLang="en-US"/>
              <a:t>打开个人电脑浏览器，输入</a:t>
            </a:r>
            <a:r>
              <a:rPr lang="en-US" altLang="zh-CN"/>
              <a:t>jetson</a:t>
            </a:r>
            <a:r>
              <a:rPr lang="zh-CN" altLang="en-US"/>
              <a:t>开发板</a:t>
            </a:r>
            <a:r>
              <a:rPr lang="en-US" altLang="zh-CN"/>
              <a:t>IP+</a:t>
            </a:r>
            <a:r>
              <a:rPr lang="zh-CN" altLang="en-US"/>
              <a:t>端口号</a:t>
            </a:r>
            <a:r>
              <a:rPr lang="en-US" altLang="zh-CN"/>
              <a:t>888</a:t>
            </a:r>
            <a:endParaRPr lang="en-US" altLang="zh-CN"/>
          </a:p>
        </p:txBody>
      </p:sp>
      <p:sp>
        <p:nvSpPr>
          <p:cNvPr id="10" name="文本框 9"/>
          <p:cNvSpPr txBox="1"/>
          <p:nvPr/>
        </p:nvSpPr>
        <p:spPr>
          <a:xfrm>
            <a:off x="5104765" y="5525770"/>
            <a:ext cx="6080760" cy="368300"/>
          </a:xfrm>
          <a:prstGeom prst="rect">
            <a:avLst/>
          </a:prstGeom>
          <a:noFill/>
        </p:spPr>
        <p:txBody>
          <a:bodyPr wrap="square" rtlCol="0">
            <a:spAutoFit/>
          </a:bodyPr>
          <a:p>
            <a:r>
              <a:rPr lang="en-US" altLang="zh-CN"/>
              <a:t>3. </a:t>
            </a:r>
            <a:r>
              <a:rPr lang="zh-CN" altLang="en-US"/>
              <a:t>输入密码，登录</a:t>
            </a:r>
            <a:endParaRPr lang="zh-CN" altLang="en-US"/>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p:txBody>
      </p:sp>
      <p:sp>
        <p:nvSpPr>
          <p:cNvPr id="9" name="文本框 8"/>
          <p:cNvSpPr txBox="1"/>
          <p:nvPr/>
        </p:nvSpPr>
        <p:spPr>
          <a:xfrm>
            <a:off x="1159510" y="1515745"/>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1113155" y="1804035"/>
            <a:ext cx="4145915" cy="3680460"/>
          </a:xfrm>
          <a:prstGeom prst="rect">
            <a:avLst/>
          </a:prstGeom>
        </p:spPr>
      </p:pic>
      <p:sp>
        <p:nvSpPr>
          <p:cNvPr id="3" name="文本框 2"/>
          <p:cNvSpPr txBox="1"/>
          <p:nvPr/>
        </p:nvSpPr>
        <p:spPr>
          <a:xfrm>
            <a:off x="814705" y="1284605"/>
            <a:ext cx="6096000" cy="368300"/>
          </a:xfrm>
          <a:prstGeom prst="rect">
            <a:avLst/>
          </a:prstGeom>
          <a:noFill/>
        </p:spPr>
        <p:txBody>
          <a:bodyPr wrap="square" rtlCol="0" anchor="t">
            <a:spAutoFit/>
          </a:bodyPr>
          <a:p>
            <a:r>
              <a:rPr lang="zh-CN" altLang="en-US" b="1">
                <a:sym typeface="+mn-ea"/>
              </a:rPr>
              <a:t>远程连接进入</a:t>
            </a:r>
            <a:r>
              <a:rPr lang="en-US" altLang="zh-CN" b="1">
                <a:sym typeface="+mn-ea"/>
              </a:rPr>
              <a:t>JupyterLab</a:t>
            </a:r>
            <a:endParaRPr lang="en-US" altLang="zh-CN" b="1">
              <a:sym typeface="+mn-ea"/>
            </a:endParaRPr>
          </a:p>
        </p:txBody>
      </p:sp>
      <p:sp>
        <p:nvSpPr>
          <p:cNvPr id="4" name="文本框 3"/>
          <p:cNvSpPr txBox="1"/>
          <p:nvPr/>
        </p:nvSpPr>
        <p:spPr>
          <a:xfrm>
            <a:off x="1221105" y="5876925"/>
            <a:ext cx="3259455" cy="368300"/>
          </a:xfrm>
          <a:prstGeom prst="rect">
            <a:avLst/>
          </a:prstGeom>
          <a:noFill/>
        </p:spPr>
        <p:txBody>
          <a:bodyPr wrap="square" rtlCol="0">
            <a:spAutoFit/>
          </a:bodyPr>
          <a:p>
            <a:r>
              <a:rPr lang="en-US" altLang="zh-CN"/>
              <a:t>4.</a:t>
            </a:r>
            <a:r>
              <a:rPr lang="zh-CN" altLang="en-US"/>
              <a:t>进入工作台</a:t>
            </a:r>
            <a:endParaRPr lang="zh-CN" altLang="en-US"/>
          </a:p>
        </p:txBody>
      </p:sp>
      <p:sp>
        <p:nvSpPr>
          <p:cNvPr id="5" name="文本框 4"/>
          <p:cNvSpPr txBox="1"/>
          <p:nvPr/>
        </p:nvSpPr>
        <p:spPr>
          <a:xfrm>
            <a:off x="6151245" y="2273935"/>
            <a:ext cx="4458335" cy="2053590"/>
          </a:xfrm>
          <a:prstGeom prst="rect">
            <a:avLst/>
          </a:prstGeom>
          <a:noFill/>
        </p:spPr>
        <p:txBody>
          <a:bodyPr wrap="square" rtlCol="0">
            <a:noAutofit/>
          </a:bodyPr>
          <a:p>
            <a:r>
              <a:rPr lang="zh-CN" altLang="en-US" b="1"/>
              <a:t>注意：远程登录的个人电脑需要和</a:t>
            </a:r>
            <a:r>
              <a:rPr lang="en-US" altLang="zh-CN" b="1"/>
              <a:t>jetson</a:t>
            </a:r>
            <a:r>
              <a:rPr lang="zh-CN" altLang="en-US" b="1"/>
              <a:t>开发板处于同一个局域网内，即同一个路由器。</a:t>
            </a:r>
            <a:endParaRPr lang="zh-CN" altLang="en-US" b="1"/>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altLang="zh-CN" b="1">
                <a:sym typeface="+mn-ea"/>
              </a:rPr>
              <a:t>JupyterLab</a:t>
            </a:r>
            <a:r>
              <a:rPr lang="zh-CN" altLang="en-US" b="1">
                <a:sym typeface="+mn-ea"/>
              </a:rPr>
              <a:t>使用方法</a:t>
            </a:r>
            <a:r>
              <a:rPr lang="en-US" altLang="zh-CN" b="1">
                <a:sym typeface="+mn-ea"/>
              </a:rPr>
              <a:t>——</a:t>
            </a:r>
            <a:r>
              <a:rPr lang="zh-CN" altLang="en-US" b="1">
                <a:sym typeface="+mn-ea"/>
              </a:rPr>
              <a:t>主页面</a:t>
            </a:r>
            <a:endParaRPr lang="zh-CN" altLang="en-US" b="1">
              <a:sym typeface="+mn-ea"/>
            </a:endParaRPr>
          </a:p>
        </p:txBody>
      </p:sp>
      <p:pic>
        <p:nvPicPr>
          <p:cNvPr id="2" name="图片 1"/>
          <p:cNvPicPr>
            <a:picLocks noChangeAspect="1"/>
          </p:cNvPicPr>
          <p:nvPr>
            <p:custDataLst>
              <p:tags r:id="rId2"/>
            </p:custDataLst>
          </p:nvPr>
        </p:nvPicPr>
        <p:blipFill>
          <a:blip r:embed="rId3"/>
          <a:stretch>
            <a:fillRect/>
          </a:stretch>
        </p:blipFill>
        <p:spPr>
          <a:xfrm>
            <a:off x="5354955" y="1339850"/>
            <a:ext cx="6137275" cy="4479290"/>
          </a:xfrm>
          <a:prstGeom prst="rect">
            <a:avLst/>
          </a:prstGeom>
        </p:spPr>
      </p:pic>
      <p:sp>
        <p:nvSpPr>
          <p:cNvPr id="4" name="文本框 3"/>
          <p:cNvSpPr txBox="1"/>
          <p:nvPr/>
        </p:nvSpPr>
        <p:spPr>
          <a:xfrm>
            <a:off x="875030" y="2564130"/>
            <a:ext cx="4199890" cy="2263140"/>
          </a:xfrm>
          <a:prstGeom prst="rect">
            <a:avLst/>
          </a:prstGeom>
          <a:noFill/>
        </p:spPr>
        <p:txBody>
          <a:bodyPr wrap="square" rtlCol="0">
            <a:noAutofit/>
          </a:bodyPr>
          <a:p>
            <a:pPr indent="457200">
              <a:lnSpc>
                <a:spcPct val="150000"/>
              </a:lnSpc>
            </a:pPr>
            <a:r>
              <a:rPr lang="zh-CN" altLang="en-US"/>
              <a:t>进入工作台后，您将看到的第一个视图包括顶部的菜单栏，左侧边栏中的目录树以及最初向“启动器”页面打开的主工作区。</a:t>
            </a:r>
            <a:endParaRPr lang="zh-CN" altLang="en-US"/>
          </a:p>
        </p:txBody>
      </p:sp>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altLang="zh-CN" b="1">
                <a:sym typeface="+mn-ea"/>
              </a:rPr>
              <a:t>JupyterLab</a:t>
            </a:r>
            <a:r>
              <a:rPr lang="zh-CN" altLang="en-US" b="1">
                <a:sym typeface="+mn-ea"/>
              </a:rPr>
              <a:t>使用方法</a:t>
            </a:r>
            <a:r>
              <a:rPr lang="en-US" altLang="zh-CN" b="1">
                <a:sym typeface="+mn-ea"/>
              </a:rPr>
              <a:t>——</a:t>
            </a:r>
            <a:r>
              <a:rPr lang="zh-CN" altLang="en-US" b="1">
                <a:sym typeface="+mn-ea"/>
              </a:rPr>
              <a:t>运行、终止代码</a:t>
            </a:r>
            <a:endParaRPr lang="zh-CN" altLang="en-US" b="1">
              <a:sym typeface="+mn-ea"/>
            </a:endParaRPr>
          </a:p>
        </p:txBody>
      </p:sp>
      <p:sp>
        <p:nvSpPr>
          <p:cNvPr id="10" name="文本框 9"/>
          <p:cNvSpPr txBox="1"/>
          <p:nvPr/>
        </p:nvSpPr>
        <p:spPr>
          <a:xfrm>
            <a:off x="875030" y="1861185"/>
            <a:ext cx="3938270" cy="4598035"/>
          </a:xfrm>
          <a:prstGeom prst="rect">
            <a:avLst/>
          </a:prstGeom>
          <a:noFill/>
        </p:spPr>
        <p:txBody>
          <a:bodyPr wrap="square" rtlCol="0">
            <a:noAutofit/>
          </a:bodyPr>
          <a:p>
            <a:pPr indent="457200">
              <a:lnSpc>
                <a:spcPct val="150000"/>
              </a:lnSpc>
            </a:pPr>
            <a:r>
              <a:rPr lang="zh-CN" altLang="en-US"/>
              <a:t>本课程中使用的交互式笔记本具有</a:t>
            </a:r>
            <a:r>
              <a:rPr lang="zh-CN" altLang="en-US">
                <a:solidFill>
                  <a:srgbClr val="FF0000"/>
                </a:solidFill>
              </a:rPr>
              <a:t>“.ipynb”</a:t>
            </a:r>
            <a:r>
              <a:rPr lang="zh-CN" altLang="en-US"/>
              <a:t>文件扩展名。从文件浏览器双击笔记本时，它将在主工作区中打开，其过程将开始。笔记本包括</a:t>
            </a:r>
            <a:r>
              <a:rPr lang="zh-CN" altLang="en-US">
                <a:solidFill>
                  <a:srgbClr val="FF0000"/>
                </a:solidFill>
              </a:rPr>
              <a:t>文本</a:t>
            </a:r>
            <a:r>
              <a:rPr lang="zh-CN" altLang="en-US"/>
              <a:t>和</a:t>
            </a:r>
            <a:r>
              <a:rPr lang="zh-CN" altLang="en-US">
                <a:solidFill>
                  <a:srgbClr val="FF0000"/>
                </a:solidFill>
              </a:rPr>
              <a:t>代码“单元格”</a:t>
            </a:r>
            <a:r>
              <a:rPr lang="zh-CN" altLang="en-US"/>
              <a:t>。</a:t>
            </a:r>
            <a:endParaRPr lang="zh-CN" altLang="en-US"/>
          </a:p>
          <a:p>
            <a:pPr indent="457200">
              <a:lnSpc>
                <a:spcPct val="150000"/>
              </a:lnSpc>
            </a:pPr>
            <a:r>
              <a:rPr lang="zh-CN" altLang="en-US"/>
              <a:t>当代码单元</a:t>
            </a:r>
            <a:r>
              <a:rPr lang="zh-CN" altLang="en-US">
                <a:solidFill>
                  <a:srgbClr val="FF0000"/>
                </a:solidFill>
              </a:rPr>
              <a:t>“运行”</a:t>
            </a:r>
            <a:r>
              <a:rPr lang="zh-CN" altLang="en-US"/>
              <a:t>时，将执行单元格中的代码块，并</a:t>
            </a:r>
            <a:r>
              <a:rPr lang="zh-CN" altLang="en-US">
                <a:solidFill>
                  <a:srgbClr val="FF0000"/>
                </a:solidFill>
              </a:rPr>
              <a:t>显示输出</a:t>
            </a:r>
            <a:r>
              <a:rPr lang="zh-CN" altLang="en-US"/>
              <a:t>（如果有）。在每个可执行单元格的左侧，括号中有“执行计数”或“提示编号”。</a:t>
            </a:r>
            <a:endParaRPr lang="zh-CN" altLang="en-US"/>
          </a:p>
          <a:p>
            <a:pPr indent="457200">
              <a:lnSpc>
                <a:spcPct val="150000"/>
              </a:lnSpc>
            </a:pPr>
            <a:endParaRPr lang="zh-CN" altLang="en-US"/>
          </a:p>
        </p:txBody>
      </p:sp>
      <p:pic>
        <p:nvPicPr>
          <p:cNvPr id="12" name="图片 11"/>
          <p:cNvPicPr>
            <a:picLocks noChangeAspect="1"/>
          </p:cNvPicPr>
          <p:nvPr>
            <p:custDataLst>
              <p:tags r:id="rId2"/>
            </p:custDataLst>
          </p:nvPr>
        </p:nvPicPr>
        <p:blipFill>
          <a:blip r:embed="rId3"/>
          <a:stretch>
            <a:fillRect/>
          </a:stretch>
        </p:blipFill>
        <p:spPr>
          <a:xfrm>
            <a:off x="5821680" y="1183640"/>
            <a:ext cx="4610100" cy="5135880"/>
          </a:xfrm>
          <a:prstGeom prst="rect">
            <a:avLst/>
          </a:prstGeom>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altLang="zh-CN" b="1">
                <a:sym typeface="+mn-ea"/>
              </a:rPr>
              <a:t>JupyterLab</a:t>
            </a:r>
            <a:r>
              <a:rPr lang="zh-CN" altLang="en-US" b="1">
                <a:sym typeface="+mn-ea"/>
              </a:rPr>
              <a:t>使用方法</a:t>
            </a:r>
            <a:r>
              <a:rPr lang="en-US" altLang="zh-CN" b="1">
                <a:sym typeface="+mn-ea"/>
              </a:rPr>
              <a:t>——</a:t>
            </a:r>
            <a:r>
              <a:rPr lang="zh-CN" altLang="en-US" b="1">
                <a:sym typeface="+mn-ea"/>
              </a:rPr>
              <a:t>内核操作</a:t>
            </a:r>
            <a:endParaRPr lang="zh-CN" altLang="en-US" b="1">
              <a:sym typeface="+mn-ea"/>
            </a:endParaRPr>
          </a:p>
        </p:txBody>
      </p:sp>
      <p:pic>
        <p:nvPicPr>
          <p:cNvPr id="4" name="图片 3"/>
          <p:cNvPicPr>
            <a:picLocks noChangeAspect="1"/>
          </p:cNvPicPr>
          <p:nvPr>
            <p:custDataLst>
              <p:tags r:id="rId2"/>
            </p:custDataLst>
          </p:nvPr>
        </p:nvPicPr>
        <p:blipFill>
          <a:blip r:embed="rId3"/>
          <a:stretch>
            <a:fillRect/>
          </a:stretch>
        </p:blipFill>
        <p:spPr>
          <a:xfrm>
            <a:off x="5664200" y="1572260"/>
            <a:ext cx="5806440" cy="4152900"/>
          </a:xfrm>
          <a:prstGeom prst="rect">
            <a:avLst/>
          </a:prstGeom>
        </p:spPr>
      </p:pic>
      <p:sp>
        <p:nvSpPr>
          <p:cNvPr id="5" name="文本框 4"/>
          <p:cNvSpPr txBox="1"/>
          <p:nvPr/>
        </p:nvSpPr>
        <p:spPr>
          <a:xfrm>
            <a:off x="875030" y="1910715"/>
            <a:ext cx="3569335" cy="4246245"/>
          </a:xfrm>
          <a:prstGeom prst="rect">
            <a:avLst/>
          </a:prstGeom>
          <a:noFill/>
        </p:spPr>
        <p:txBody>
          <a:bodyPr wrap="square" rtlCol="0" anchor="t">
            <a:spAutoFit/>
          </a:bodyPr>
          <a:p>
            <a:pPr indent="0">
              <a:lnSpc>
                <a:spcPct val="150000"/>
              </a:lnSpc>
            </a:pPr>
            <a:r>
              <a:rPr lang="zh-CN" altLang="en-US"/>
              <a:t>每个正在运行的笔记本的内核是一个运行用户代码的独立进程。从文件浏览器打开笔记本时，内核会自动启动。主菜单栏上的内核菜单包含关闭或重新启动内核的命令，您需要定期使用它们。内核关闭后，不能执行任何代码单元。重新启动内核时，所有内存都会因导入的包，变量赋值等而丢失。</a:t>
            </a:r>
            <a:endParaRPr lang="zh-CN" altLang="en-US"/>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altLang="zh-CN" b="1">
                <a:sym typeface="+mn-ea"/>
              </a:rPr>
              <a:t>JupyterLab</a:t>
            </a:r>
            <a:r>
              <a:rPr lang="zh-CN" altLang="en-US" b="1">
                <a:sym typeface="+mn-ea"/>
              </a:rPr>
              <a:t>使用方法</a:t>
            </a:r>
            <a:r>
              <a:rPr lang="en-US" altLang="zh-CN" b="1">
                <a:sym typeface="+mn-ea"/>
              </a:rPr>
              <a:t>——</a:t>
            </a:r>
            <a:r>
              <a:rPr lang="zh-CN" altLang="en-US" b="1">
                <a:sym typeface="+mn-ea"/>
              </a:rPr>
              <a:t>创建视图</a:t>
            </a:r>
            <a:endParaRPr lang="zh-CN" altLang="en-US" b="1">
              <a:sym typeface="+mn-ea"/>
            </a:endParaRPr>
          </a:p>
        </p:txBody>
      </p:sp>
      <p:pic>
        <p:nvPicPr>
          <p:cNvPr id="4" name="图片 3"/>
          <p:cNvPicPr>
            <a:picLocks noChangeAspect="1"/>
          </p:cNvPicPr>
          <p:nvPr>
            <p:custDataLst>
              <p:tags r:id="rId2"/>
            </p:custDataLst>
          </p:nvPr>
        </p:nvPicPr>
        <p:blipFill>
          <a:blip r:embed="rId3"/>
          <a:stretch>
            <a:fillRect/>
          </a:stretch>
        </p:blipFill>
        <p:spPr>
          <a:xfrm>
            <a:off x="4611370" y="1753870"/>
            <a:ext cx="6865620" cy="3863340"/>
          </a:xfrm>
          <a:prstGeom prst="rect">
            <a:avLst/>
          </a:prstGeom>
        </p:spPr>
      </p:pic>
      <p:sp>
        <p:nvSpPr>
          <p:cNvPr id="6" name="文本框 5"/>
          <p:cNvSpPr txBox="1"/>
          <p:nvPr/>
        </p:nvSpPr>
        <p:spPr>
          <a:xfrm>
            <a:off x="850265" y="2170430"/>
            <a:ext cx="3347085" cy="3112770"/>
          </a:xfrm>
          <a:prstGeom prst="rect">
            <a:avLst/>
          </a:prstGeom>
          <a:noFill/>
        </p:spPr>
        <p:txBody>
          <a:bodyPr wrap="square" rtlCol="0">
            <a:noAutofit/>
          </a:bodyPr>
          <a:p>
            <a:pPr indent="457200">
              <a:lnSpc>
                <a:spcPct val="150000"/>
              </a:lnSpc>
            </a:pPr>
            <a:r>
              <a:rPr lang="zh-CN" altLang="en-US"/>
              <a:t>通过右键单击单元格并选择“为输出创建新视图”，可以将任何单元格移动到主工作区中的新窗口选项卡。这样，您可以在仍然观看特定单元格的同时继续向下滚动 JupyterLab 笔记本。</a:t>
            </a:r>
            <a:endParaRPr lang="zh-CN" altLang="en-US"/>
          </a:p>
          <a:p>
            <a:pPr indent="457200">
              <a:lnSpc>
                <a:spcPct val="150000"/>
              </a:lnSpc>
            </a:pPr>
            <a:r>
              <a:rPr lang="zh-CN" altLang="en-US"/>
              <a:t>这在包含相机视图的单元格中特别有用！</a:t>
            </a:r>
            <a:endParaRPr lang="zh-CN" altLang="en-US"/>
          </a:p>
        </p:txBody>
      </p: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lang="en-US" altLang="zh-CN" sz="2000" b="1" dirty="0" smtClean="0">
                <a:solidFill>
                  <a:srgbClr val="005171"/>
                </a:solidFill>
                <a:ea typeface="+mn-lt"/>
                <a:cs typeface="Times New Roman" panose="02020603050405020304" pitchFamily="18" charset="0"/>
                <a:sym typeface="+mn-ea"/>
              </a:rPr>
              <a:t>JupyterLab</a:t>
            </a:r>
            <a:r>
              <a:rPr lang="zh-CN" altLang="en-US" sz="2000" b="1" dirty="0" smtClean="0">
                <a:solidFill>
                  <a:srgbClr val="005171"/>
                </a:solidFill>
                <a:ea typeface="+mn-lt"/>
                <a:cs typeface="Times New Roman" panose="02020603050405020304" pitchFamily="18" charset="0"/>
                <a:sym typeface="+mn-ea"/>
              </a:rPr>
              <a:t>工作台</a:t>
            </a:r>
            <a:endParaRPr kumimoji="1" lang="zh-CN" altLang="en-US" sz="2000" b="1" i="0" u="none" strike="noStrike" kern="1200" cap="none" spc="0" normalizeH="0" baseline="0" noProof="0" dirty="0" smtClean="0">
              <a:ln>
                <a:noFill/>
              </a:ln>
              <a:solidFill>
                <a:srgbClr val="005171"/>
              </a:solidFill>
              <a:effectLst/>
              <a:uLnTx/>
              <a:uFillTx/>
              <a:ea typeface="+mn-lt"/>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altLang="zh-CN" b="1">
                <a:sym typeface="+mn-ea"/>
              </a:rPr>
              <a:t>JupyterLab</a:t>
            </a:r>
            <a:r>
              <a:rPr lang="zh-CN" altLang="en-US" b="1">
                <a:sym typeface="+mn-ea"/>
              </a:rPr>
              <a:t>使用方法</a:t>
            </a:r>
            <a:r>
              <a:rPr lang="en-US" altLang="zh-CN" b="1">
                <a:sym typeface="+mn-ea"/>
              </a:rPr>
              <a:t>——</a:t>
            </a:r>
            <a:r>
              <a:rPr lang="zh-CN" altLang="en-US" b="1">
                <a:sym typeface="+mn-ea"/>
              </a:rPr>
              <a:t>终端窗口</a:t>
            </a:r>
            <a:endParaRPr lang="zh-CN" altLang="en-US" b="1">
              <a:sym typeface="+mn-ea"/>
            </a:endParaRPr>
          </a:p>
        </p:txBody>
      </p:sp>
      <p:pic>
        <p:nvPicPr>
          <p:cNvPr id="2" name="图片 1"/>
          <p:cNvPicPr>
            <a:picLocks noChangeAspect="1"/>
          </p:cNvPicPr>
          <p:nvPr>
            <p:custDataLst>
              <p:tags r:id="rId2"/>
            </p:custDataLst>
          </p:nvPr>
        </p:nvPicPr>
        <p:blipFill>
          <a:blip r:embed="rId3"/>
          <a:stretch>
            <a:fillRect/>
          </a:stretch>
        </p:blipFill>
        <p:spPr>
          <a:xfrm>
            <a:off x="4636770" y="1489710"/>
            <a:ext cx="6736080" cy="3581400"/>
          </a:xfrm>
          <a:prstGeom prst="rect">
            <a:avLst/>
          </a:prstGeom>
        </p:spPr>
      </p:pic>
      <p:sp>
        <p:nvSpPr>
          <p:cNvPr id="6" name="文本框 5"/>
          <p:cNvSpPr txBox="1"/>
          <p:nvPr/>
        </p:nvSpPr>
        <p:spPr>
          <a:xfrm>
            <a:off x="901065" y="5583555"/>
            <a:ext cx="10390505" cy="645160"/>
          </a:xfrm>
          <a:prstGeom prst="rect">
            <a:avLst/>
          </a:prstGeom>
          <a:noFill/>
        </p:spPr>
        <p:txBody>
          <a:bodyPr wrap="square" rtlCol="0">
            <a:spAutoFit/>
          </a:bodyPr>
          <a:p>
            <a:r>
              <a:rPr lang="zh-CN" altLang="en-US"/>
              <a:t>有关</a:t>
            </a:r>
            <a:r>
              <a:rPr lang="en-US" altLang="zh-CN"/>
              <a:t>JupyterLab</a:t>
            </a:r>
            <a:r>
              <a:rPr lang="zh-CN" altLang="en-US"/>
              <a:t>的其它功能和完整信息，请查阅https://jupyterlab.readthedocs.io/en/stable/user/interface.html</a:t>
            </a:r>
            <a:endParaRPr lang="zh-CN" altLang="en-US"/>
          </a:p>
        </p:txBody>
      </p:sp>
      <p:sp>
        <p:nvSpPr>
          <p:cNvPr id="8" name="文本框 7"/>
          <p:cNvSpPr txBox="1"/>
          <p:nvPr/>
        </p:nvSpPr>
        <p:spPr>
          <a:xfrm>
            <a:off x="905510" y="2136775"/>
            <a:ext cx="3091180" cy="2584450"/>
          </a:xfrm>
          <a:prstGeom prst="rect">
            <a:avLst/>
          </a:prstGeom>
          <a:noFill/>
        </p:spPr>
        <p:txBody>
          <a:bodyPr wrap="square" rtlCol="0">
            <a:spAutoFit/>
          </a:bodyPr>
          <a:p>
            <a:pPr>
              <a:lnSpc>
                <a:spcPct val="150000"/>
              </a:lnSpc>
            </a:pPr>
            <a:r>
              <a:rPr lang="zh-CN" altLang="en-US"/>
              <a:t>您可以直接通过 Jupyter 远程登录在树莓派的终端窗口中工作。</a:t>
            </a:r>
            <a:endParaRPr lang="zh-CN" altLang="en-US"/>
          </a:p>
          <a:p>
            <a:pPr>
              <a:lnSpc>
                <a:spcPct val="150000"/>
              </a:lnSpc>
            </a:pPr>
            <a:r>
              <a:rPr lang="zh-CN" altLang="en-US"/>
              <a:t>该终端窗口与上文提到的用</a:t>
            </a:r>
            <a:r>
              <a:rPr lang="en-US" altLang="zh-CN"/>
              <a:t>MobaXterm——SSH</a:t>
            </a:r>
            <a:r>
              <a:rPr lang="zh-CN" altLang="en-US"/>
              <a:t>连接得到的终端窗口是一样的。</a:t>
            </a:r>
            <a:endParaRPr lang="zh-CN" altLang="en-US"/>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开发环境</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个人电脑配置</a:t>
            </a:r>
            <a:endParaRPr kumimoji="1" lang="zh-CN" altLang="en-US" sz="2000" b="1" i="0" u="none" strike="noStrike" kern="1200" cap="none" spc="0" normalizeH="0" baseline="0" noProof="0" dirty="0" smtClean="0">
              <a:ln>
                <a:noFill/>
              </a:ln>
              <a:solidFill>
                <a:srgbClr val="005171"/>
              </a:solidFill>
              <a:effectLst/>
              <a:uLnTx/>
              <a:uFillTx/>
              <a:ea typeface="+mn-lt"/>
              <a:cs typeface="+mn-ea"/>
              <a:sym typeface="+mn-lt"/>
            </a:endParaRPr>
          </a:p>
        </p:txBody>
      </p:sp>
      <p:sp>
        <p:nvSpPr>
          <p:cNvPr id="9" name="文本框 8"/>
          <p:cNvSpPr txBox="1"/>
          <p:nvPr/>
        </p:nvSpPr>
        <p:spPr>
          <a:xfrm>
            <a:off x="1159510" y="1572260"/>
            <a:ext cx="10213340" cy="75819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1"/>
            </p:custDataLst>
          </p:nvPr>
        </p:nvSpPr>
        <p:spPr>
          <a:xfrm>
            <a:off x="814705" y="1284605"/>
            <a:ext cx="6096000" cy="368300"/>
          </a:xfrm>
          <a:prstGeom prst="rect">
            <a:avLst/>
          </a:prstGeom>
          <a:noFill/>
        </p:spPr>
        <p:txBody>
          <a:bodyPr wrap="square" rtlCol="0" anchor="t">
            <a:spAutoFit/>
          </a:bodyPr>
          <a:p>
            <a:r>
              <a:rPr lang="en-US" b="1">
                <a:sym typeface="+mn-ea"/>
              </a:rPr>
              <a:t>pycharm</a:t>
            </a:r>
            <a:r>
              <a:rPr lang="zh-CN" altLang="en-US" b="1">
                <a:sym typeface="+mn-ea"/>
              </a:rPr>
              <a:t>、</a:t>
            </a:r>
            <a:r>
              <a:rPr lang="en-US" altLang="zh-CN" b="1">
                <a:sym typeface="+mn-ea"/>
              </a:rPr>
              <a:t>anaconda</a:t>
            </a:r>
            <a:r>
              <a:rPr lang="zh-CN" altLang="en-US" b="1">
                <a:sym typeface="+mn-ea"/>
              </a:rPr>
              <a:t>、</a:t>
            </a:r>
            <a:r>
              <a:rPr lang="en-US" altLang="zh-CN" b="1">
                <a:sym typeface="+mn-ea"/>
              </a:rPr>
              <a:t>Qt5</a:t>
            </a:r>
            <a:r>
              <a:rPr lang="zh-CN" altLang="en-US" b="1">
                <a:sym typeface="+mn-ea"/>
              </a:rPr>
              <a:t>安装以及</a:t>
            </a:r>
            <a:r>
              <a:rPr lang="en-US" altLang="zh-CN" b="1">
                <a:sym typeface="+mn-ea"/>
              </a:rPr>
              <a:t>yolov5</a:t>
            </a:r>
            <a:r>
              <a:rPr lang="zh-CN" altLang="en-US" b="1">
                <a:sym typeface="+mn-ea"/>
              </a:rPr>
              <a:t>环境配置</a:t>
            </a:r>
            <a:endParaRPr lang="zh-CN" altLang="en-US" b="1">
              <a:sym typeface="+mn-ea"/>
            </a:endParaRPr>
          </a:p>
        </p:txBody>
      </p:sp>
      <p:sp>
        <p:nvSpPr>
          <p:cNvPr id="4" name="文本框 3"/>
          <p:cNvSpPr txBox="1"/>
          <p:nvPr/>
        </p:nvSpPr>
        <p:spPr>
          <a:xfrm>
            <a:off x="1084580" y="2223135"/>
            <a:ext cx="9431020" cy="680085"/>
          </a:xfrm>
          <a:prstGeom prst="rect">
            <a:avLst/>
          </a:prstGeom>
          <a:noFill/>
        </p:spPr>
        <p:txBody>
          <a:bodyPr wrap="square" rtlCol="0">
            <a:noAutofit/>
          </a:bodyPr>
          <a:p>
            <a:r>
              <a:rPr lang="zh-CN" altLang="en-US"/>
              <a:t>由于该部分内容较多，放到一个</a:t>
            </a:r>
            <a:r>
              <a:rPr lang="en-US" altLang="zh-CN"/>
              <a:t>PPT</a:t>
            </a:r>
            <a:r>
              <a:rPr lang="zh-CN" altLang="en-US"/>
              <a:t>内略显臃肿和复杂，本节部分将在另一个</a:t>
            </a:r>
            <a:r>
              <a:rPr lang="en-US" altLang="zh-CN"/>
              <a:t>PPT</a:t>
            </a:r>
            <a:r>
              <a:rPr lang="zh-CN" altLang="en-US"/>
              <a:t>单独讲解。</a:t>
            </a:r>
            <a:endParaRPr lang="zh-CN" altLang="en-US"/>
          </a:p>
        </p:txBody>
      </p:sp>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 name="菱形 2"/>
          <p:cNvSpPr/>
          <p:nvPr/>
        </p:nvSpPr>
        <p:spPr>
          <a:xfrm>
            <a:off x="1906905" y="2345690"/>
            <a:ext cx="2353310" cy="2353310"/>
          </a:xfrm>
          <a:prstGeom prst="diamond">
            <a:avLst/>
          </a:prstGeom>
          <a:ln>
            <a:solidFill>
              <a:srgbClr val="FCC196"/>
            </a:solidFill>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b="1">
                <a:solidFill>
                  <a:schemeClr val="bg1"/>
                </a:solidFill>
              </a:rPr>
              <a:t>开发背景</a:t>
            </a:r>
            <a:endParaRPr lang="zh-CN" altLang="en-US" b="1">
              <a:solidFill>
                <a:schemeClr val="bg1"/>
              </a:solidFill>
            </a:endParaRPr>
          </a:p>
        </p:txBody>
      </p:sp>
      <p:sp>
        <p:nvSpPr>
          <p:cNvPr id="77" name="文本框 76"/>
          <p:cNvSpPr txBox="1"/>
          <p:nvPr/>
        </p:nvSpPr>
        <p:spPr>
          <a:xfrm>
            <a:off x="1009650" y="353695"/>
            <a:ext cx="3597275"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课程设计任务</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
        <p:nvSpPr>
          <p:cNvPr id="4" name="菱形 3"/>
          <p:cNvSpPr/>
          <p:nvPr/>
        </p:nvSpPr>
        <p:spPr>
          <a:xfrm>
            <a:off x="4885690" y="2345690"/>
            <a:ext cx="2353310" cy="2353310"/>
          </a:xfrm>
          <a:prstGeom prst="diamond">
            <a:avLst/>
          </a:prstGeom>
          <a:ln>
            <a:solidFill>
              <a:srgbClr val="C3D594"/>
            </a:solidFill>
          </a:ln>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b="1">
                <a:solidFill>
                  <a:schemeClr val="bg1"/>
                </a:solidFill>
              </a:rPr>
              <a:t>开发环境</a:t>
            </a:r>
            <a:endParaRPr lang="zh-CN" altLang="en-US" b="1">
              <a:solidFill>
                <a:schemeClr val="bg1"/>
              </a:solidFill>
            </a:endParaRPr>
          </a:p>
        </p:txBody>
      </p:sp>
      <p:grpSp>
        <p:nvGrpSpPr>
          <p:cNvPr id="8" name="组合 7"/>
          <p:cNvGrpSpPr/>
          <p:nvPr/>
        </p:nvGrpSpPr>
        <p:grpSpPr>
          <a:xfrm>
            <a:off x="7959725" y="2244725"/>
            <a:ext cx="2555240" cy="2555240"/>
            <a:chOff x="12535" y="3535"/>
            <a:chExt cx="4024" cy="4024"/>
          </a:xfrm>
          <a:effectLst>
            <a:outerShdw blurRad="152400" dist="317500" dir="5400000" sx="90000" sy="-19000" rotWithShape="0">
              <a:prstClr val="black">
                <a:alpha val="15000"/>
              </a:prstClr>
            </a:outerShdw>
          </a:effectLst>
        </p:grpSpPr>
        <p:sp>
          <p:nvSpPr>
            <p:cNvPr id="5" name="菱形 4"/>
            <p:cNvSpPr/>
            <p:nvPr/>
          </p:nvSpPr>
          <p:spPr>
            <a:xfrm>
              <a:off x="12535" y="3694"/>
              <a:ext cx="3706" cy="3706"/>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b="1">
                  <a:solidFill>
                    <a:schemeClr val="bg1"/>
                  </a:solidFill>
                </a:rPr>
                <a:t>开发需求</a:t>
              </a:r>
              <a:endParaRPr lang="zh-CN" altLang="en-US" b="1">
                <a:solidFill>
                  <a:schemeClr val="bg1"/>
                </a:solidFill>
              </a:endParaRPr>
            </a:p>
          </p:txBody>
        </p:sp>
        <p:sp>
          <p:nvSpPr>
            <p:cNvPr id="6" name="菱形 5"/>
            <p:cNvSpPr/>
            <p:nvPr/>
          </p:nvSpPr>
          <p:spPr>
            <a:xfrm>
              <a:off x="12535" y="3535"/>
              <a:ext cx="4024" cy="4024"/>
            </a:xfrm>
            <a:prstGeom prst="diamond">
              <a:avLst/>
            </a:prstGeom>
            <a:noFill/>
            <a:ln>
              <a:solidFill>
                <a:srgbClr val="C3D594"/>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开发需求</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开发流程</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814705" y="1707515"/>
            <a:ext cx="4495800" cy="4846320"/>
          </a:xfrm>
          <a:prstGeom prst="rect">
            <a:avLst/>
          </a:prstGeom>
        </p:spPr>
      </p:pic>
      <p:sp>
        <p:nvSpPr>
          <p:cNvPr id="3" name="文本框 2"/>
          <p:cNvSpPr txBox="1"/>
          <p:nvPr/>
        </p:nvSpPr>
        <p:spPr>
          <a:xfrm>
            <a:off x="1009650" y="1260475"/>
            <a:ext cx="6096000" cy="39878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zh-CN" sz="2000" b="1" dirty="0" smtClean="0">
                <a:solidFill>
                  <a:sysClr val="windowText" lastClr="000000"/>
                </a:solidFill>
                <a:ea typeface="+mn-lt"/>
                <a:cs typeface="Times New Roman" panose="02020603050405020304" pitchFamily="18" charset="0"/>
                <a:sym typeface="+mn-ea"/>
              </a:rPr>
              <a:t>题目</a:t>
            </a:r>
            <a:r>
              <a:rPr lang="en-US" altLang="zh-CN" sz="2000" b="1" dirty="0" smtClean="0">
                <a:solidFill>
                  <a:sysClr val="windowText" lastClr="000000"/>
                </a:solidFill>
                <a:ea typeface="+mn-lt"/>
                <a:cs typeface="Times New Roman" panose="02020603050405020304" pitchFamily="18" charset="0"/>
                <a:sym typeface="+mn-ea"/>
              </a:rPr>
              <a:t>:</a:t>
            </a:r>
            <a:r>
              <a:rPr lang="zh-CN" sz="2000" b="1" dirty="0" smtClean="0">
                <a:solidFill>
                  <a:sysClr val="windowText" lastClr="000000"/>
                </a:solidFill>
                <a:ea typeface="+mn-lt"/>
                <a:cs typeface="Times New Roman" panose="02020603050405020304" pitchFamily="18" charset="0"/>
                <a:sym typeface="+mn-ea"/>
              </a:rPr>
              <a:t>基于</a:t>
            </a:r>
            <a:r>
              <a:rPr lang="en-US" altLang="zh-CN" sz="2000" b="1" dirty="0" smtClean="0">
                <a:solidFill>
                  <a:sysClr val="windowText" lastClr="000000"/>
                </a:solidFill>
                <a:ea typeface="+mn-lt"/>
                <a:cs typeface="Times New Roman" panose="02020603050405020304" pitchFamily="18" charset="0"/>
                <a:sym typeface="+mn-ea"/>
              </a:rPr>
              <a:t>Dofbot</a:t>
            </a:r>
            <a:r>
              <a:rPr lang="zh-CN" altLang="en-US" sz="2000" b="1" dirty="0" smtClean="0">
                <a:solidFill>
                  <a:sysClr val="windowText" lastClr="000000"/>
                </a:solidFill>
                <a:ea typeface="+mn-lt"/>
                <a:cs typeface="Times New Roman" panose="02020603050405020304" pitchFamily="18" charset="0"/>
                <a:sym typeface="+mn-ea"/>
              </a:rPr>
              <a:t>和</a:t>
            </a:r>
            <a:r>
              <a:rPr lang="en-US" altLang="zh-CN" sz="2000" b="1" dirty="0" smtClean="0">
                <a:solidFill>
                  <a:sysClr val="windowText" lastClr="000000"/>
                </a:solidFill>
                <a:ea typeface="+mn-lt"/>
                <a:cs typeface="Times New Roman" panose="02020603050405020304" pitchFamily="18" charset="0"/>
                <a:sym typeface="+mn-ea"/>
              </a:rPr>
              <a:t>Yolov5</a:t>
            </a:r>
            <a:r>
              <a:rPr lang="zh-CN" altLang="en-US" sz="2000" b="1" dirty="0" smtClean="0">
                <a:solidFill>
                  <a:sysClr val="windowText" lastClr="000000"/>
                </a:solidFill>
                <a:ea typeface="+mn-lt"/>
                <a:cs typeface="Times New Roman" panose="02020603050405020304" pitchFamily="18" charset="0"/>
                <a:sym typeface="+mn-ea"/>
              </a:rPr>
              <a:t>的目标检测</a:t>
            </a:r>
            <a:endParaRPr lang="zh-CN" altLang="en-US" sz="2000" b="1" dirty="0" smtClean="0">
              <a:solidFill>
                <a:sysClr val="windowText" lastClr="000000"/>
              </a:solidFill>
              <a:ea typeface="+mn-lt"/>
              <a:cs typeface="Times New Roman" panose="02020603050405020304" pitchFamily="18" charset="0"/>
              <a:sym typeface="+mn-ea"/>
            </a:endParaRPr>
          </a:p>
        </p:txBody>
      </p:sp>
      <p:sp>
        <p:nvSpPr>
          <p:cNvPr id="5" name="文本框 4"/>
          <p:cNvSpPr txBox="1"/>
          <p:nvPr/>
        </p:nvSpPr>
        <p:spPr>
          <a:xfrm>
            <a:off x="6512560" y="2296160"/>
            <a:ext cx="4751070" cy="2849245"/>
          </a:xfrm>
          <a:prstGeom prst="rect">
            <a:avLst/>
          </a:prstGeom>
          <a:noFill/>
        </p:spPr>
        <p:txBody>
          <a:bodyPr wrap="square" rtlCol="0">
            <a:noAutofit/>
          </a:bodyPr>
          <a:p>
            <a:pPr marL="285750" indent="-285750">
              <a:buFont typeface="Arial" panose="020B0604020202020204" pitchFamily="34" charset="0"/>
              <a:buChar char="•"/>
            </a:pPr>
            <a:r>
              <a:rPr lang="zh-CN" altLang="en-US"/>
              <a:t>无论是客户端的代码建议在个人</a:t>
            </a:r>
            <a:r>
              <a:rPr lang="en-US" altLang="zh-CN"/>
              <a:t>pycharm</a:t>
            </a:r>
            <a:r>
              <a:rPr lang="zh-CN" altLang="en-US"/>
              <a:t>中完成，服务端的代码建议在</a:t>
            </a:r>
            <a:r>
              <a:rPr lang="en-US" altLang="zh-CN"/>
              <a:t>Jupyter</a:t>
            </a:r>
            <a:r>
              <a:rPr lang="zh-CN" altLang="en-US"/>
              <a:t>中完成，以方便调试。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若想在宿舍远程连接机械臂</a:t>
            </a:r>
            <a:r>
              <a:rPr lang="en-US" altLang="zh-CN"/>
              <a:t>Jupyter</a:t>
            </a:r>
            <a:r>
              <a:rPr lang="zh-CN" altLang="en-US"/>
              <a:t>进行调试，则需保持两台设备在一个局域网下，即保持实验室里的机械臂开启并连接校园网，同时个人电脑也连接校园网。</a:t>
            </a:r>
            <a:endParaRPr lang="en-US" altLang="zh-CN"/>
          </a:p>
        </p:txBody>
      </p:sp>
      <p:cxnSp>
        <p:nvCxnSpPr>
          <p:cNvPr id="4" name="直接箭头连接符 3"/>
          <p:cNvCxnSpPr/>
          <p:nvPr/>
        </p:nvCxnSpPr>
        <p:spPr>
          <a:xfrm flipH="1">
            <a:off x="1697990" y="4988560"/>
            <a:ext cx="1637030" cy="715010"/>
          </a:xfrm>
          <a:prstGeom prst="straightConnector1">
            <a:avLst/>
          </a:prstGeom>
          <a:ln w="31750" cap="rnd">
            <a:solidFill>
              <a:prstClr val="black"/>
            </a:solidFill>
            <a:prstDash val="sysDot"/>
            <a:round/>
            <a:tailEnd type="arrow" w="med" len="med"/>
          </a:ln>
        </p:spPr>
        <p:style>
          <a:lnRef idx="0">
            <a:srgbClr val="FFFFFF"/>
          </a:lnRef>
          <a:fillRef idx="0">
            <a:srgbClr val="FFFFFF"/>
          </a:fillRef>
          <a:effectRef idx="0">
            <a:srgbClr val="FFFFFF"/>
          </a:effectRef>
          <a:fontRef idx="minor">
            <a:schemeClr val="tx1"/>
          </a:fontRef>
        </p:style>
      </p:cxnSp>
      <p:cxnSp>
        <p:nvCxnSpPr>
          <p:cNvPr id="6" name="直接箭头连接符 5"/>
          <p:cNvCxnSpPr/>
          <p:nvPr>
            <p:custDataLst>
              <p:tags r:id="rId3"/>
            </p:custDataLst>
          </p:nvPr>
        </p:nvCxnSpPr>
        <p:spPr>
          <a:xfrm flipV="1">
            <a:off x="3013710" y="5019675"/>
            <a:ext cx="1232535" cy="715010"/>
          </a:xfrm>
          <a:prstGeom prst="straightConnector1">
            <a:avLst/>
          </a:prstGeom>
          <a:ln w="31750" cap="rnd">
            <a:solidFill>
              <a:prstClr val="black"/>
            </a:solidFill>
            <a:prstDash val="sysDot"/>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359727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1" lang="zh-CN" altLang="en-US" sz="2800" b="1" i="0" kern="1200" cap="none" spc="0" normalizeH="0" baseline="0" noProof="0" dirty="0">
                <a:solidFill>
                  <a:srgbClr val="005171"/>
                </a:solidFill>
                <a:cs typeface="+mn-ea"/>
                <a:sym typeface="+mn-lt"/>
              </a:rPr>
              <a:t>线上</a:t>
            </a:r>
            <a:r>
              <a:rPr kumimoji="1" lang="zh-CN" altLang="en-US" sz="2800" b="1" i="0" kern="1200" cap="none" spc="0" normalizeH="0" baseline="0" noProof="0" dirty="0">
                <a:solidFill>
                  <a:srgbClr val="005171"/>
                </a:solidFill>
                <a:cs typeface="+mn-ea"/>
                <a:sym typeface="+mn-lt"/>
              </a:rPr>
              <a:t>交流安排</a:t>
            </a:r>
            <a:endParaRPr kumimoji="1" lang="en-US" altLang="zh-CN" sz="2800" b="1" i="0" kern="1200" cap="none" spc="0" normalizeH="0" baseline="0" noProof="0" dirty="0">
              <a:solidFill>
                <a:srgbClr val="005171"/>
              </a:solidFill>
              <a:cs typeface="+mn-ea"/>
              <a:sym typeface="+mn-lt"/>
            </a:endParaRPr>
          </a:p>
        </p:txBody>
      </p:sp>
      <p:sp>
        <p:nvSpPr>
          <p:cNvPr id="3" name="文本框 2"/>
          <p:cNvSpPr txBox="1"/>
          <p:nvPr/>
        </p:nvSpPr>
        <p:spPr>
          <a:xfrm>
            <a:off x="1483360" y="5107305"/>
            <a:ext cx="2536190" cy="645160"/>
          </a:xfrm>
          <a:prstGeom prst="rect">
            <a:avLst/>
          </a:prstGeom>
          <a:noFill/>
        </p:spPr>
        <p:txBody>
          <a:bodyPr wrap="square" rtlCol="0">
            <a:spAutoFit/>
          </a:bodyPr>
          <a:p>
            <a:pPr algn="ctr"/>
            <a:r>
              <a:rPr lang="zh-CN" altLang="en-US"/>
              <a:t>信息工程</a:t>
            </a:r>
            <a:r>
              <a:rPr lang="en-US" altLang="zh-CN"/>
              <a:t>21</a:t>
            </a:r>
            <a:r>
              <a:rPr lang="zh-CN" altLang="en-US"/>
              <a:t>（</a:t>
            </a:r>
            <a:r>
              <a:rPr lang="en-US" altLang="zh-CN"/>
              <a:t>34</a:t>
            </a:r>
            <a:r>
              <a:rPr lang="zh-CN" altLang="en-US"/>
              <a:t>）班</a:t>
            </a:r>
            <a:endParaRPr lang="zh-CN" altLang="en-US"/>
          </a:p>
          <a:p>
            <a:pPr algn="ctr"/>
            <a:r>
              <a:rPr lang="zh-CN" altLang="en-US"/>
              <a:t>王美林</a:t>
            </a:r>
            <a:r>
              <a:rPr lang="zh-CN" altLang="en-US"/>
              <a:t>老师</a:t>
            </a:r>
            <a:endParaRPr lang="zh-CN" altLang="en-US"/>
          </a:p>
        </p:txBody>
      </p:sp>
      <p:sp>
        <p:nvSpPr>
          <p:cNvPr id="4" name="文本框 3"/>
          <p:cNvSpPr txBox="1"/>
          <p:nvPr/>
        </p:nvSpPr>
        <p:spPr>
          <a:xfrm>
            <a:off x="5237480" y="5107305"/>
            <a:ext cx="2536190" cy="645160"/>
          </a:xfrm>
          <a:prstGeom prst="rect">
            <a:avLst/>
          </a:prstGeom>
          <a:noFill/>
        </p:spPr>
        <p:txBody>
          <a:bodyPr wrap="square" rtlCol="0">
            <a:spAutoFit/>
          </a:bodyPr>
          <a:p>
            <a:pPr algn="ctr"/>
            <a:r>
              <a:rPr lang="zh-CN" altLang="en-US"/>
              <a:t>信息工程</a:t>
            </a:r>
            <a:r>
              <a:rPr lang="en-US" altLang="zh-CN"/>
              <a:t>21</a:t>
            </a:r>
            <a:r>
              <a:rPr lang="zh-CN" altLang="en-US"/>
              <a:t>（</a:t>
            </a:r>
            <a:r>
              <a:rPr lang="en-US" altLang="zh-CN"/>
              <a:t>12</a:t>
            </a:r>
            <a:r>
              <a:rPr lang="zh-CN" altLang="en-US"/>
              <a:t>）班</a:t>
            </a:r>
            <a:endParaRPr lang="zh-CN" altLang="en-US"/>
          </a:p>
          <a:p>
            <a:pPr algn="ctr"/>
            <a:r>
              <a:rPr lang="zh-CN" altLang="en-US"/>
              <a:t>彭思愿老师</a:t>
            </a:r>
            <a:endParaRPr lang="zh-CN" altLang="en-US"/>
          </a:p>
        </p:txBody>
      </p:sp>
      <p:sp>
        <p:nvSpPr>
          <p:cNvPr id="5" name="文本框 4"/>
          <p:cNvSpPr txBox="1"/>
          <p:nvPr/>
        </p:nvSpPr>
        <p:spPr>
          <a:xfrm>
            <a:off x="8589010" y="5107305"/>
            <a:ext cx="2536190" cy="645160"/>
          </a:xfrm>
          <a:prstGeom prst="rect">
            <a:avLst/>
          </a:prstGeom>
          <a:noFill/>
        </p:spPr>
        <p:txBody>
          <a:bodyPr wrap="square" rtlCol="0">
            <a:spAutoFit/>
          </a:bodyPr>
          <a:p>
            <a:pPr algn="ctr"/>
            <a:r>
              <a:rPr lang="zh-CN" altLang="en-US"/>
              <a:t>信息工程</a:t>
            </a:r>
            <a:r>
              <a:rPr lang="en-US" altLang="zh-CN"/>
              <a:t>21</a:t>
            </a:r>
            <a:r>
              <a:rPr lang="zh-CN" altLang="en-US"/>
              <a:t>（</a:t>
            </a:r>
            <a:r>
              <a:rPr lang="zh-CN" altLang="en-US"/>
              <a:t>卓）班</a:t>
            </a:r>
            <a:endParaRPr lang="zh-CN" altLang="en-US"/>
          </a:p>
          <a:p>
            <a:pPr algn="ctr"/>
            <a:r>
              <a:rPr lang="zh-CN" altLang="en-US"/>
              <a:t>施煜锴老师</a:t>
            </a:r>
            <a:endParaRPr lang="zh-CN" altLang="en-US"/>
          </a:p>
        </p:txBody>
      </p:sp>
      <p:pic>
        <p:nvPicPr>
          <p:cNvPr id="7" name="图片 6"/>
          <p:cNvPicPr>
            <a:picLocks noChangeAspect="1"/>
          </p:cNvPicPr>
          <p:nvPr/>
        </p:nvPicPr>
        <p:blipFill>
          <a:blip r:embed="rId1"/>
          <a:stretch>
            <a:fillRect/>
          </a:stretch>
        </p:blipFill>
        <p:spPr>
          <a:xfrm>
            <a:off x="1351280" y="1334135"/>
            <a:ext cx="2800350" cy="3581400"/>
          </a:xfrm>
          <a:prstGeom prst="rect">
            <a:avLst/>
          </a:prstGeom>
        </p:spPr>
      </p:pic>
      <p:pic>
        <p:nvPicPr>
          <p:cNvPr id="9" name="图片 8"/>
          <p:cNvPicPr>
            <a:picLocks noChangeAspect="1"/>
          </p:cNvPicPr>
          <p:nvPr/>
        </p:nvPicPr>
        <p:blipFill>
          <a:blip r:embed="rId2"/>
          <a:srcRect l="5401" t="14817" r="5782" b="23199"/>
          <a:stretch>
            <a:fillRect/>
          </a:stretch>
        </p:blipFill>
        <p:spPr>
          <a:xfrm>
            <a:off x="4942205" y="1334135"/>
            <a:ext cx="2884805" cy="3582035"/>
          </a:xfrm>
          <a:prstGeom prst="rect">
            <a:avLst/>
          </a:prstGeom>
        </p:spPr>
      </p:pic>
      <p:pic>
        <p:nvPicPr>
          <p:cNvPr id="10" name="图片 9"/>
          <p:cNvPicPr>
            <a:picLocks noChangeAspect="1"/>
          </p:cNvPicPr>
          <p:nvPr/>
        </p:nvPicPr>
        <p:blipFill>
          <a:blip r:embed="rId3"/>
          <a:stretch>
            <a:fillRect/>
          </a:stretch>
        </p:blipFill>
        <p:spPr>
          <a:xfrm>
            <a:off x="8617585" y="1334135"/>
            <a:ext cx="2731770" cy="3462020"/>
          </a:xfrm>
          <a:prstGeom prst="rect">
            <a:avLst/>
          </a:prstGeom>
        </p:spPr>
      </p:pic>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开发需求</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项目逻辑框架</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3" name="文本框 2"/>
          <p:cNvSpPr txBox="1"/>
          <p:nvPr/>
        </p:nvSpPr>
        <p:spPr>
          <a:xfrm>
            <a:off x="5281930" y="2880995"/>
            <a:ext cx="5286375" cy="1791970"/>
          </a:xfrm>
          <a:prstGeom prst="rect">
            <a:avLst/>
          </a:prstGeom>
          <a:noFill/>
        </p:spPr>
        <p:txBody>
          <a:bodyPr wrap="square" rtlCol="0" anchor="t">
            <a:noAutofit/>
          </a:bodyPr>
          <a:p>
            <a:pPr indent="0" defTabSz="1147445" fontAlgn="base">
              <a:lnSpc>
                <a:spcPct val="150000"/>
              </a:lnSpc>
              <a:spcBef>
                <a:spcPts val="640"/>
              </a:spcBef>
              <a:buClr>
                <a:srgbClr val="FFC000"/>
              </a:buClr>
              <a:buFont typeface="Wingdings" panose="05000000000000000000" pitchFamily="2" charset="2"/>
              <a:buNone/>
            </a:pPr>
            <a:r>
              <a:rPr lang="zh-CN" sz="2000" dirty="0" smtClean="0">
                <a:solidFill>
                  <a:sysClr val="windowText" lastClr="000000"/>
                </a:solidFill>
                <a:ea typeface="+mn-lt"/>
                <a:cs typeface="Times New Roman" panose="02020603050405020304" pitchFamily="18" charset="0"/>
                <a:sym typeface="+mn-ea"/>
              </a:rPr>
              <a:t>其中，客户端的通信框架和</a:t>
            </a:r>
            <a:r>
              <a:rPr lang="en-US" altLang="zh-CN" sz="2000" dirty="0" smtClean="0">
                <a:solidFill>
                  <a:sysClr val="windowText" lastClr="000000"/>
                </a:solidFill>
                <a:ea typeface="+mn-lt"/>
                <a:cs typeface="Times New Roman" panose="02020603050405020304" pitchFamily="18" charset="0"/>
                <a:sym typeface="+mn-ea"/>
              </a:rPr>
              <a:t>Yolov5</a:t>
            </a:r>
            <a:r>
              <a:rPr lang="zh-CN" altLang="en-US" sz="2000" dirty="0" smtClean="0">
                <a:solidFill>
                  <a:sysClr val="windowText" lastClr="000000"/>
                </a:solidFill>
                <a:ea typeface="+mn-lt"/>
                <a:cs typeface="Times New Roman" panose="02020603050405020304" pitchFamily="18" charset="0"/>
                <a:sym typeface="+mn-ea"/>
              </a:rPr>
              <a:t>模型的接口代码以及客户端的通信框架代码已经提供。</a:t>
            </a:r>
            <a:endParaRPr lang="zh-CN" altLang="en-US" sz="2000" dirty="0" smtClean="0">
              <a:solidFill>
                <a:sysClr val="windowText" lastClr="000000"/>
              </a:solidFill>
              <a:ea typeface="+mn-lt"/>
              <a:cs typeface="Times New Roman" panose="02020603050405020304" pitchFamily="18"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1009650" y="1418590"/>
            <a:ext cx="3632835" cy="4716145"/>
          </a:xfrm>
          <a:prstGeom prst="rect">
            <a:avLst/>
          </a:prstGeom>
        </p:spPr>
      </p:pic>
    </p:spTree>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开发需求</a:t>
            </a:r>
            <a:r>
              <a:rPr kumimoji="1" lang="en-US" altLang="zh-CN" sz="2800" b="1" noProof="0" dirty="0">
                <a:ln>
                  <a:noFill/>
                </a:ln>
                <a:solidFill>
                  <a:srgbClr val="005171"/>
                </a:solidFill>
                <a:effectLst/>
                <a:uLnTx/>
                <a:uFillTx/>
                <a:cs typeface="+mn-ea"/>
                <a:sym typeface="+mn-lt"/>
              </a:rPr>
              <a:t> </a:t>
            </a:r>
            <a:r>
              <a:rPr kumimoji="1" lang="zh-CN" altLang="en-US" sz="2000" b="1" noProof="0" dirty="0">
                <a:ln>
                  <a:noFill/>
                </a:ln>
                <a:solidFill>
                  <a:srgbClr val="005171"/>
                </a:solidFill>
                <a:effectLst/>
                <a:uLnTx/>
                <a:uFillTx/>
                <a:cs typeface="+mn-ea"/>
                <a:sym typeface="+mn-lt"/>
              </a:rPr>
              <a:t>客户端</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9" name="文本框 8"/>
          <p:cNvSpPr txBox="1"/>
          <p:nvPr/>
        </p:nvSpPr>
        <p:spPr>
          <a:xfrm>
            <a:off x="935355" y="1515745"/>
            <a:ext cx="10213340" cy="336423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zh-CN" sz="2000" b="1" dirty="0" smtClean="0">
                <a:ea typeface="+mn-lt"/>
                <a:cs typeface="Times New Roman" panose="02020603050405020304" pitchFamily="18" charset="0"/>
                <a:sym typeface="+mn-ea"/>
              </a:rPr>
              <a:t>客户端需求</a:t>
            </a:r>
            <a:r>
              <a:rPr lang="en-US" altLang="zh-CN" sz="2000" b="1" dirty="0" smtClean="0">
                <a:ea typeface="+mn-lt"/>
                <a:cs typeface="Times New Roman" panose="02020603050405020304" pitchFamily="18" charset="0"/>
                <a:sym typeface="+mn-ea"/>
              </a:rPr>
              <a:t>——</a:t>
            </a:r>
            <a:r>
              <a:rPr lang="zh-CN" altLang="en-US" sz="2000" b="1" dirty="0" smtClean="0">
                <a:ea typeface="+mn-lt"/>
                <a:cs typeface="Times New Roman" panose="02020603050405020304" pitchFamily="18" charset="0"/>
                <a:sym typeface="+mn-ea"/>
              </a:rPr>
              <a:t>目标检测模块</a:t>
            </a:r>
            <a:endParaRPr lang="zh-CN" sz="2000" b="1" dirty="0" smtClean="0">
              <a:ea typeface="+mn-lt"/>
              <a:cs typeface="Times New Roman" panose="02020603050405020304" pitchFamily="18" charset="0"/>
              <a:sym typeface="+mn-ea"/>
            </a:endParaRPr>
          </a:p>
          <a:p>
            <a:pPr indent="0" algn="l" defTabSz="1147445" fontAlgn="base">
              <a:lnSpc>
                <a:spcPct val="100000"/>
              </a:lnSpc>
              <a:spcBef>
                <a:spcPts val="640"/>
              </a:spcBef>
              <a:buClr>
                <a:srgbClr val="FFC000"/>
              </a:buClr>
              <a:buFont typeface="Wingdings" panose="05000000000000000000" pitchFamily="2" charset="2"/>
              <a:buNone/>
            </a:pPr>
            <a:endParaRPr lang="zh-CN" sz="2000" b="1" dirty="0" smtClean="0">
              <a:ea typeface="+mn-lt"/>
              <a:cs typeface="Times New Roman" panose="02020603050405020304" pitchFamily="18" charset="0"/>
              <a:sym typeface="+mn-ea"/>
            </a:endParaRPr>
          </a:p>
          <a:p>
            <a:pPr indent="0" algn="l" defTabSz="1147445" fontAlgn="base">
              <a:lnSpc>
                <a:spcPct val="100000"/>
              </a:lnSpc>
              <a:spcBef>
                <a:spcPts val="640"/>
              </a:spcBef>
              <a:buClr>
                <a:srgbClr val="FFC000"/>
              </a:buClr>
              <a:buFont typeface="Wingdings" panose="05000000000000000000" pitchFamily="2" charset="2"/>
              <a:buNone/>
            </a:pPr>
            <a:endParaRPr sz="2000" b="1" dirty="0" smtClean="0">
              <a:ea typeface="+mn-lt"/>
              <a:cs typeface="Times New Roman" panose="02020603050405020304" pitchFamily="18" charset="0"/>
              <a:sym typeface="+mn-ea"/>
            </a:endParaRPr>
          </a:p>
          <a:p>
            <a:pPr indent="0" algn="ctr" defTabSz="1147445" fontAlgn="base">
              <a:lnSpc>
                <a:spcPct val="100000"/>
              </a:lnSpc>
              <a:spcBef>
                <a:spcPts val="640"/>
              </a:spcBef>
              <a:buClr>
                <a:srgbClr val="FFC000"/>
              </a:buClr>
              <a:buFont typeface="Wingdings" panose="05000000000000000000" pitchFamily="2" charset="2"/>
              <a:buNone/>
            </a:pPr>
            <a:endParaRPr sz="2000" b="1"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接收机械臂发送的视频流</a:t>
            </a:r>
            <a:endParaRPr lang="zh-CN"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运用</a:t>
            </a:r>
            <a:r>
              <a:rPr lang="en-US" altLang="zh-CN" dirty="0" smtClean="0">
                <a:ea typeface="+mn-lt"/>
                <a:cs typeface="Times New Roman" panose="02020603050405020304" pitchFamily="18" charset="0"/>
                <a:sym typeface="+mn-ea"/>
              </a:rPr>
              <a:t>yolov5</a:t>
            </a:r>
            <a:r>
              <a:rPr lang="zh-CN" altLang="en-US" dirty="0" smtClean="0">
                <a:ea typeface="+mn-lt"/>
                <a:cs typeface="Times New Roman" panose="02020603050405020304" pitchFamily="18" charset="0"/>
                <a:sym typeface="+mn-ea"/>
              </a:rPr>
              <a:t>对视频流进行检测</a:t>
            </a:r>
            <a:endParaRPr lang="zh-CN" altLang="en-US"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获取识别目标的坐标</a:t>
            </a:r>
            <a:endParaRPr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数据分析，并将目标的坐标发送至服务端</a:t>
            </a:r>
            <a:endParaRPr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dirty="0" smtClean="0">
                <a:ea typeface="+mn-lt"/>
                <a:cs typeface="Times New Roman" panose="02020603050405020304" pitchFamily="18" charset="0"/>
                <a:sym typeface="+mn-ea"/>
              </a:rPr>
              <a:t>其他方面</a:t>
            </a:r>
            <a:r>
              <a:rPr lang="zh-CN" dirty="0" smtClean="0">
                <a:ea typeface="+mn-lt"/>
                <a:cs typeface="Times New Roman" panose="02020603050405020304" pitchFamily="18" charset="0"/>
                <a:sym typeface="+mn-ea"/>
              </a:rPr>
              <a:t>。除了以上流程外，设计额外的功能应用将会作为加分项被记录（如数据存储）</a:t>
            </a:r>
            <a:endParaRPr lang="en-US" altLang="zh-CN"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开发需求</a:t>
            </a:r>
            <a:r>
              <a:rPr kumimoji="1" lang="en-US" altLang="zh-CN" sz="2800" b="1" noProof="0" dirty="0">
                <a:ln>
                  <a:noFill/>
                </a:ln>
                <a:solidFill>
                  <a:srgbClr val="005171"/>
                </a:solidFill>
                <a:effectLst/>
                <a:uLnTx/>
                <a:uFillTx/>
                <a:cs typeface="+mn-ea"/>
                <a:sym typeface="+mn-lt"/>
              </a:rPr>
              <a:t> </a:t>
            </a:r>
            <a:r>
              <a:rPr kumimoji="1" lang="zh-CN" altLang="en-US" sz="2000" b="1" noProof="0" dirty="0">
                <a:ln>
                  <a:noFill/>
                </a:ln>
                <a:solidFill>
                  <a:srgbClr val="005171"/>
                </a:solidFill>
                <a:effectLst/>
                <a:uLnTx/>
                <a:uFillTx/>
                <a:cs typeface="+mn-ea"/>
                <a:sym typeface="+mn-lt"/>
              </a:rPr>
              <a:t>客户端</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2" name="文本框 1"/>
          <p:cNvSpPr txBox="1"/>
          <p:nvPr/>
        </p:nvSpPr>
        <p:spPr>
          <a:xfrm>
            <a:off x="1159510" y="1379220"/>
            <a:ext cx="10213340" cy="5067300"/>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zh-CN" altLang="en-US" sz="2000" b="1" dirty="0" smtClean="0">
                <a:solidFill>
                  <a:sysClr val="windowText" lastClr="000000"/>
                </a:solidFill>
                <a:ea typeface="+mn-lt"/>
                <a:cs typeface="Times New Roman" panose="02020603050405020304" pitchFamily="18" charset="0"/>
                <a:sym typeface="+mn-ea"/>
              </a:rPr>
              <a:t>客户端需求</a:t>
            </a:r>
            <a:r>
              <a:rPr lang="en-US" altLang="zh-CN" sz="2000" b="1" dirty="0" smtClean="0">
                <a:solidFill>
                  <a:sysClr val="windowText" lastClr="000000"/>
                </a:solidFill>
                <a:ea typeface="+mn-lt"/>
                <a:cs typeface="Times New Roman" panose="02020603050405020304" pitchFamily="18" charset="0"/>
                <a:sym typeface="+mn-ea"/>
              </a:rPr>
              <a:t>——</a:t>
            </a:r>
            <a:r>
              <a:rPr lang="zh-CN" altLang="en-US" sz="2000" b="1" dirty="0" smtClean="0">
                <a:solidFill>
                  <a:sysClr val="windowText" lastClr="000000"/>
                </a:solidFill>
                <a:ea typeface="+mn-lt"/>
                <a:cs typeface="Times New Roman" panose="02020603050405020304" pitchFamily="18" charset="0"/>
                <a:sym typeface="+mn-ea"/>
              </a:rPr>
              <a:t>上位机开发</a:t>
            </a:r>
            <a:r>
              <a:rPr lang="en-US" altLang="zh-CN" sz="2000" b="1" dirty="0" smtClean="0">
                <a:solidFill>
                  <a:sysClr val="windowText" lastClr="000000"/>
                </a:solidFill>
                <a:ea typeface="+mn-lt"/>
                <a:cs typeface="Times New Roman" panose="02020603050405020304" pitchFamily="18" charset="0"/>
                <a:sym typeface="+mn-ea"/>
              </a:rPr>
              <a:t> </a:t>
            </a:r>
            <a:endParaRPr lang="en-US" altLang="zh-CN" sz="2000"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en-US" altLang="zh-CN"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利用</a:t>
            </a:r>
            <a:r>
              <a:rPr lang="en-US" altLang="zh-CN" dirty="0" smtClean="0">
                <a:ea typeface="+mn-lt"/>
                <a:cs typeface="Times New Roman" panose="02020603050405020304" pitchFamily="18" charset="0"/>
                <a:sym typeface="+mn-ea"/>
              </a:rPr>
              <a:t>Qt</a:t>
            </a:r>
            <a:r>
              <a:rPr lang="zh-CN" altLang="en-US" dirty="0" smtClean="0">
                <a:ea typeface="+mn-lt"/>
                <a:cs typeface="Times New Roman" panose="02020603050405020304" pitchFamily="18" charset="0"/>
                <a:sym typeface="+mn-ea"/>
              </a:rPr>
              <a:t>，设计一个</a:t>
            </a:r>
            <a:r>
              <a:rPr lang="en-US" altLang="zh-CN" dirty="0" smtClean="0">
                <a:ea typeface="+mn-lt"/>
                <a:cs typeface="Times New Roman" panose="02020603050405020304" pitchFamily="18" charset="0"/>
                <a:sym typeface="+mn-ea"/>
              </a:rPr>
              <a:t>UI</a:t>
            </a:r>
            <a:r>
              <a:rPr lang="zh-CN" altLang="en-US" dirty="0" smtClean="0">
                <a:ea typeface="+mn-lt"/>
                <a:cs typeface="Times New Roman" panose="02020603050405020304" pitchFamily="18" charset="0"/>
                <a:sym typeface="+mn-ea"/>
              </a:rPr>
              <a:t>界面，应包含但</a:t>
            </a:r>
            <a:r>
              <a:rPr lang="zh-CN" altLang="en-US" dirty="0" smtClean="0">
                <a:ea typeface="+mn-lt"/>
                <a:cs typeface="Times New Roman" panose="02020603050405020304" pitchFamily="18" charset="0"/>
                <a:sym typeface="+mn-ea"/>
              </a:rPr>
              <a:t>不限于以下内容：</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客户端到的视频流数据</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模型的输出结果</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机械臂相应的操作动作</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显示机器目前的状态（运动？静止？）</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基本的交互功能：如发送任务指令，结束运动等。</a:t>
            </a:r>
            <a:endParaRPr lang="en-US" altLang="zh-CN"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en-US" altLang="zh-CN"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zh-CN" b="1"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b="1" dirty="0" smtClean="0">
                <a:ea typeface="+mn-lt"/>
                <a:cs typeface="Times New Roman" panose="02020603050405020304" pitchFamily="18" charset="0"/>
                <a:sym typeface="+mn-ea"/>
              </a:rPr>
              <a:t>注意事项：</a:t>
            </a:r>
            <a:endParaRPr lang="zh-CN" b="1"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设</a:t>
            </a:r>
            <a:r>
              <a:rPr lang="zh-CN" dirty="0" smtClean="0">
                <a:solidFill>
                  <a:schemeClr val="tx1"/>
                </a:solidFill>
                <a:ea typeface="+mn-lt"/>
                <a:cs typeface="Times New Roman" panose="02020603050405020304" pitchFamily="18" charset="0"/>
                <a:sym typeface="+mn-ea"/>
              </a:rPr>
              <a:t>计符合需求功能、清晰简明</a:t>
            </a:r>
            <a:r>
              <a:rPr lang="zh-CN" dirty="0" smtClean="0">
                <a:ea typeface="+mn-lt"/>
                <a:cs typeface="Times New Roman" panose="02020603050405020304" pitchFamily="18" charset="0"/>
                <a:sym typeface="+mn-ea"/>
              </a:rPr>
              <a:t>的软件界面。</a:t>
            </a:r>
            <a:endParaRPr lang="zh-CN"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软件功能首先需要包括课程设计后述所指定的功能。</a:t>
            </a:r>
            <a:endParaRPr lang="zh-CN"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dirty="0" smtClean="0">
                <a:ea typeface="+mn-lt"/>
                <a:cs typeface="Times New Roman" panose="02020603050405020304" pitchFamily="18" charset="0"/>
                <a:sym typeface="+mn-ea"/>
              </a:rPr>
              <a:t>界面的设计应贴合实际操作，尽可能做到功能直观、排版简洁。</a:t>
            </a:r>
            <a:endParaRPr lang="zh-CN" altLang="en-US"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noProof="0" dirty="0">
                <a:ln>
                  <a:noFill/>
                </a:ln>
                <a:solidFill>
                  <a:srgbClr val="005171"/>
                </a:solidFill>
                <a:effectLst/>
                <a:uLnTx/>
                <a:uFillTx/>
                <a:cs typeface="+mn-ea"/>
                <a:sym typeface="+mn-lt"/>
              </a:rPr>
              <a:t>开发需求</a:t>
            </a:r>
            <a:r>
              <a:rPr kumimoji="1" lang="en-US" altLang="zh-CN" sz="2800" b="1" noProof="0" dirty="0">
                <a:ln>
                  <a:noFill/>
                </a:ln>
                <a:solidFill>
                  <a:srgbClr val="005171"/>
                </a:solidFill>
                <a:effectLst/>
                <a:uLnTx/>
                <a:uFillTx/>
                <a:cs typeface="+mn-ea"/>
                <a:sym typeface="+mn-lt"/>
              </a:rPr>
              <a:t> </a:t>
            </a:r>
            <a:r>
              <a:rPr kumimoji="1" lang="zh-CN" altLang="en-US" sz="2000" b="1" noProof="0" dirty="0">
                <a:ln>
                  <a:noFill/>
                </a:ln>
                <a:solidFill>
                  <a:srgbClr val="005171"/>
                </a:solidFill>
                <a:effectLst/>
                <a:uLnTx/>
                <a:uFillTx/>
                <a:cs typeface="+mn-ea"/>
                <a:sym typeface="+mn-lt"/>
              </a:rPr>
              <a:t>服务端</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9" name="文本框 8"/>
          <p:cNvSpPr txBox="1"/>
          <p:nvPr/>
        </p:nvSpPr>
        <p:spPr>
          <a:xfrm>
            <a:off x="1159510" y="1515745"/>
            <a:ext cx="10213340" cy="2912745"/>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zh-CN" sz="2000" b="1" dirty="0" smtClean="0">
                <a:solidFill>
                  <a:sysClr val="windowText" lastClr="000000"/>
                </a:solidFill>
                <a:ea typeface="+mn-lt"/>
                <a:cs typeface="Times New Roman" panose="02020603050405020304" pitchFamily="18" charset="0"/>
                <a:sym typeface="+mn-ea"/>
              </a:rPr>
              <a:t>服务端需求</a:t>
            </a:r>
            <a:endParaRPr lang="zh-CN" sz="2000"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en-US" altLang="zh-CN"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建立与客户端的连接（</a:t>
            </a:r>
            <a:r>
              <a:rPr lang="en-US" altLang="zh-CN" dirty="0" smtClean="0">
                <a:ea typeface="+mn-lt"/>
                <a:cs typeface="Times New Roman" panose="02020603050405020304" pitchFamily="18" charset="0"/>
                <a:sym typeface="+mn-ea"/>
              </a:rPr>
              <a:t>TCP</a:t>
            </a:r>
            <a:r>
              <a:rPr lang="zh-CN" altLang="en-US" dirty="0" smtClean="0">
                <a:ea typeface="+mn-lt"/>
                <a:cs typeface="Times New Roman" panose="02020603050405020304" pitchFamily="18" charset="0"/>
                <a:sym typeface="+mn-ea"/>
              </a:rPr>
              <a:t>协议）</a:t>
            </a:r>
            <a:endParaRPr lang="zh-CN" altLang="en-US"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向客户端发送视频流</a:t>
            </a:r>
            <a:endParaRPr lang="zh-CN" altLang="en-US"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对客户端传回的坐标进行解析</a:t>
            </a:r>
            <a:endParaRPr lang="zh-CN" altLang="en-US"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根据解析结果，控制机械臂舵机完成对应的动作</a:t>
            </a:r>
            <a:endParaRPr lang="zh-CN" altLang="en-US"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动作完成后向客户端发送结束标志</a:t>
            </a:r>
            <a:endParaRPr lang="zh-CN" altLang="en-US" dirty="0" smtClean="0">
              <a:ea typeface="+mn-lt"/>
              <a:cs typeface="Times New Roman" panose="02020603050405020304" pitchFamily="18" charset="0"/>
              <a:sym typeface="+mn-ea"/>
            </a:endParaRPr>
          </a:p>
          <a:p>
            <a:pPr marL="482600" lvl="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机械臂舵机</a:t>
            </a:r>
            <a:r>
              <a:rPr lang="zh-CN" altLang="en-US" dirty="0" smtClean="0">
                <a:ea typeface="+mn-lt"/>
                <a:cs typeface="Times New Roman" panose="02020603050405020304" pitchFamily="18" charset="0"/>
                <a:sym typeface="+mn-ea"/>
              </a:rPr>
              <a:t>操作</a:t>
            </a:r>
            <a:endParaRPr lang="zh-CN" altLang="en-US"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sz="2800" b="1" i="0" u="none" strike="noStrike" kern="1200" cap="none" spc="0" normalizeH="0" baseline="0" noProof="0" dirty="0">
                <a:ln>
                  <a:noFill/>
                </a:ln>
                <a:solidFill>
                  <a:srgbClr val="005171"/>
                </a:solidFill>
                <a:effectLst/>
                <a:uLnTx/>
                <a:uFillTx/>
                <a:cs typeface="+mn-ea"/>
                <a:sym typeface="+mn-lt"/>
              </a:rPr>
              <a:t>开发需求</a:t>
            </a:r>
            <a:r>
              <a:rPr kumimoji="1" lang="en-US" altLang="zh-CN" sz="2800" b="1" i="0" u="none" strike="noStrike" kern="1200" cap="none" spc="0" normalizeH="0" baseline="0" noProof="0" dirty="0">
                <a:ln>
                  <a:noFill/>
                </a:ln>
                <a:solidFill>
                  <a:srgbClr val="005171"/>
                </a:solidFill>
                <a:effectLst/>
                <a:uLnTx/>
                <a:uFillTx/>
                <a:cs typeface="+mn-ea"/>
                <a:sym typeface="+mn-lt"/>
              </a:rPr>
              <a:t> </a:t>
            </a:r>
            <a:r>
              <a:rPr kumimoji="1" lang="zh-CN" altLang="en-US" sz="2000" b="1" i="0" u="none" strike="noStrike" kern="1200" cap="none" spc="0" normalizeH="0" baseline="0" noProof="0" dirty="0">
                <a:ln>
                  <a:noFill/>
                </a:ln>
                <a:solidFill>
                  <a:srgbClr val="005171"/>
                </a:solidFill>
                <a:effectLst/>
                <a:uLnTx/>
                <a:uFillTx/>
                <a:cs typeface="+mn-ea"/>
                <a:sym typeface="+mn-lt"/>
              </a:rPr>
              <a:t>其它</a:t>
            </a:r>
            <a:endParaRPr kumimoji="1" lang="zh-CN" altLang="en-US" sz="2000" b="1" i="0" u="none" strike="noStrike" kern="1200" cap="none" spc="0" normalizeH="0" baseline="0" noProof="0" dirty="0">
              <a:ln>
                <a:noFill/>
              </a:ln>
              <a:solidFill>
                <a:srgbClr val="005171"/>
              </a:solidFill>
              <a:effectLst/>
              <a:uLnTx/>
              <a:uFillTx/>
              <a:cs typeface="+mn-ea"/>
              <a:sym typeface="+mn-lt"/>
            </a:endParaRPr>
          </a:p>
        </p:txBody>
      </p:sp>
      <p:sp>
        <p:nvSpPr>
          <p:cNvPr id="9" name="文本框 8"/>
          <p:cNvSpPr txBox="1"/>
          <p:nvPr/>
        </p:nvSpPr>
        <p:spPr>
          <a:xfrm>
            <a:off x="1159510" y="1515745"/>
            <a:ext cx="10213340" cy="4625975"/>
          </a:xfrm>
          <a:prstGeom prst="rect">
            <a:avLst/>
          </a:prstGeom>
          <a:noFill/>
        </p:spPr>
        <p:txBody>
          <a:bodyPr wrap="square" rtlCol="0" anchor="t">
            <a:spAutoFit/>
          </a:bodyPr>
          <a:p>
            <a:pPr indent="0" algn="ctr" defTabSz="1147445" fontAlgn="base">
              <a:lnSpc>
                <a:spcPct val="100000"/>
              </a:lnSpc>
              <a:spcBef>
                <a:spcPts val="640"/>
              </a:spcBef>
              <a:buClr>
                <a:srgbClr val="FFC000"/>
              </a:buClr>
              <a:buFont typeface="Wingdings" panose="05000000000000000000" pitchFamily="2" charset="2"/>
              <a:buNone/>
            </a:pPr>
            <a:r>
              <a:rPr lang="zh-CN" sz="2000" b="1" dirty="0" smtClean="0">
                <a:solidFill>
                  <a:sysClr val="windowText" lastClr="000000"/>
                </a:solidFill>
                <a:ea typeface="+mn-lt"/>
                <a:cs typeface="Times New Roman" panose="02020603050405020304" pitchFamily="18" charset="0"/>
                <a:sym typeface="+mn-ea"/>
              </a:rPr>
              <a:t>拓展模块（选做）</a:t>
            </a:r>
            <a:endParaRPr lang="zh-CN" sz="2000" b="1" dirty="0" smtClean="0">
              <a:solidFill>
                <a:sysClr val="windowText" lastClr="000000"/>
              </a:solidFill>
              <a:ea typeface="+mn-lt"/>
              <a:cs typeface="Times New Roman" panose="02020603050405020304" pitchFamily="18" charset="0"/>
              <a:sym typeface="+mn-ea"/>
            </a:endParaRPr>
          </a:p>
          <a:p>
            <a:pPr indent="0" algn="ctr" defTabSz="1147445" fontAlgn="base">
              <a:lnSpc>
                <a:spcPct val="100000"/>
              </a:lnSpc>
              <a:spcBef>
                <a:spcPts val="640"/>
              </a:spcBef>
              <a:buClr>
                <a:srgbClr val="FFC000"/>
              </a:buClr>
              <a:buFont typeface="Wingdings" panose="05000000000000000000" pitchFamily="2" charset="2"/>
              <a:buNone/>
            </a:pPr>
            <a:endParaRPr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dirty="0" smtClean="0">
                <a:ea typeface="+mn-lt"/>
                <a:cs typeface="Times New Roman" panose="02020603050405020304" pitchFamily="18" charset="0"/>
                <a:sym typeface="+mn-ea"/>
              </a:rPr>
              <a:t>其他方面</a:t>
            </a:r>
            <a:r>
              <a:rPr lang="zh-CN" dirty="0" smtClean="0">
                <a:ea typeface="+mn-lt"/>
                <a:cs typeface="Times New Roman" panose="02020603050405020304" pitchFamily="18" charset="0"/>
                <a:sym typeface="+mn-ea"/>
              </a:rPr>
              <a:t>。除上述必要功能外，如果有兴趣拓展程序功能，可以尝试进一步开发，并在汇报展示时说明，所设计的内容将会被记录并作为加分项参考。</a:t>
            </a:r>
            <a:endParaRPr lang="zh-CN"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en-US" altLang="zh-CN" dirty="0" smtClean="0">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提供几个思考方向：</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数据的可视化（更加丰富的</a:t>
            </a:r>
            <a:r>
              <a:rPr lang="en-US" altLang="zh-CN" dirty="0" smtClean="0">
                <a:ea typeface="+mn-lt"/>
                <a:cs typeface="Times New Roman" panose="02020603050405020304" pitchFamily="18" charset="0"/>
                <a:sym typeface="+mn-ea"/>
              </a:rPr>
              <a:t>UI</a:t>
            </a:r>
            <a:r>
              <a:rPr lang="zh-CN" altLang="en-US" dirty="0" smtClean="0">
                <a:ea typeface="+mn-lt"/>
                <a:cs typeface="Times New Roman" panose="02020603050405020304" pitchFamily="18" charset="0"/>
                <a:sym typeface="+mn-ea"/>
              </a:rPr>
              <a:t>样式等）</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en-US" altLang="zh-CN" dirty="0" smtClean="0">
                <a:ea typeface="+mn-lt"/>
                <a:cs typeface="Times New Roman" panose="02020603050405020304" pitchFamily="18" charset="0"/>
                <a:sym typeface="+mn-ea"/>
              </a:rPr>
              <a:t>Mindspore</a:t>
            </a:r>
            <a:r>
              <a:rPr lang="zh-CN" altLang="en-US" dirty="0" smtClean="0">
                <a:ea typeface="+mn-lt"/>
                <a:cs typeface="Times New Roman" panose="02020603050405020304" pitchFamily="18" charset="0"/>
                <a:sym typeface="+mn-ea"/>
              </a:rPr>
              <a:t>训练</a:t>
            </a:r>
            <a:r>
              <a:rPr lang="zh-CN" altLang="en-US" dirty="0" smtClean="0">
                <a:ea typeface="+mn-lt"/>
                <a:cs typeface="Times New Roman" panose="02020603050405020304" pitchFamily="18" charset="0"/>
                <a:sym typeface="+mn-ea"/>
              </a:rPr>
              <a:t>模型</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数据的</a:t>
            </a:r>
            <a:r>
              <a:rPr lang="zh-CN" altLang="en-US" dirty="0" smtClean="0">
                <a:ea typeface="+mn-lt"/>
                <a:cs typeface="Times New Roman" panose="02020603050405020304" pitchFamily="18" charset="0"/>
                <a:sym typeface="+mn-ea"/>
              </a:rPr>
              <a:t>存储</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在机械臂本地</a:t>
            </a:r>
            <a:r>
              <a:rPr lang="zh-CN" altLang="en-US" dirty="0" smtClean="0">
                <a:ea typeface="+mn-lt"/>
                <a:cs typeface="Times New Roman" panose="02020603050405020304" pitchFamily="18" charset="0"/>
                <a:sym typeface="+mn-ea"/>
              </a:rPr>
              <a:t>推理</a:t>
            </a:r>
            <a:endParaRPr lang="zh-CN" altLang="en-US" dirty="0" smtClean="0">
              <a:ea typeface="+mn-lt"/>
              <a:cs typeface="Times New Roman" panose="02020603050405020304" pitchFamily="18" charset="0"/>
              <a:sym typeface="+mn-ea"/>
            </a:endParaRPr>
          </a:p>
          <a:p>
            <a:pPr lvl="2"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算法的改进</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ea typeface="+mn-lt"/>
                <a:cs typeface="Times New Roman" panose="02020603050405020304" pitchFamily="18" charset="0"/>
                <a:sym typeface="+mn-ea"/>
              </a:rPr>
              <a:t>其它更多功能的实现</a:t>
            </a:r>
            <a:endParaRPr lang="zh-CN" altLang="en-US" dirty="0" smtClean="0">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en-US" altLang="zh-CN" dirty="0" smtClean="0">
                <a:ea typeface="+mn-lt"/>
                <a:cs typeface="Times New Roman" panose="02020603050405020304" pitchFamily="18" charset="0"/>
                <a:sym typeface="+mn-ea"/>
              </a:rPr>
              <a:t>...</a:t>
            </a:r>
            <a:endParaRPr lang="en-US" altLang="zh-CN"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1" lang="zh-CN" sz="2800" b="1" i="0" kern="1200" cap="none" spc="0" normalizeH="0" baseline="0" noProof="0" dirty="0">
                <a:solidFill>
                  <a:srgbClr val="005171"/>
                </a:solidFill>
                <a:cs typeface="+mn-ea"/>
                <a:sym typeface="+mn-lt"/>
              </a:rPr>
              <a:t>开发需求</a:t>
            </a:r>
            <a:r>
              <a:rPr kumimoji="1" lang="en-US" altLang="zh-CN" sz="2800" b="1" i="0" kern="1200" cap="none" spc="0" normalizeH="0" baseline="0" noProof="0" dirty="0">
                <a:solidFill>
                  <a:srgbClr val="005171"/>
                </a:solidFill>
                <a:cs typeface="+mn-ea"/>
                <a:sym typeface="+mn-lt"/>
              </a:rPr>
              <a:t> </a:t>
            </a:r>
            <a:r>
              <a:rPr kumimoji="1" lang="zh-CN" altLang="en-US" sz="2000" b="1" i="0" kern="1200" cap="none" spc="0" normalizeH="0" baseline="0" noProof="0" dirty="0">
                <a:solidFill>
                  <a:srgbClr val="005171"/>
                </a:solidFill>
                <a:cs typeface="+mn-ea"/>
                <a:sym typeface="+mn-lt"/>
              </a:rPr>
              <a:t>案例</a:t>
            </a:r>
            <a:endParaRPr kumimoji="1" lang="en-US" altLang="zh-CN" sz="2000" b="1" i="0" kern="1200" cap="none" spc="0" normalizeH="0" baseline="0" noProof="0" dirty="0">
              <a:solidFill>
                <a:srgbClr val="005171"/>
              </a:solidFill>
              <a:cs typeface="+mn-ea"/>
              <a:sym typeface="+mn-lt"/>
            </a:endParaRPr>
          </a:p>
        </p:txBody>
      </p:sp>
      <p:sp>
        <p:nvSpPr>
          <p:cNvPr id="5" name="文本框 4"/>
          <p:cNvSpPr txBox="1"/>
          <p:nvPr/>
        </p:nvSpPr>
        <p:spPr>
          <a:xfrm>
            <a:off x="1159510" y="1505585"/>
            <a:ext cx="9228455" cy="1320800"/>
          </a:xfrm>
          <a:prstGeom prst="rect">
            <a:avLst/>
          </a:prstGeom>
          <a:noFill/>
        </p:spPr>
        <p:txBody>
          <a:bodyPr wrap="square" rtlCol="0" anchor="t">
            <a:noAutofit/>
          </a:bodyPr>
          <a:p>
            <a:pPr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ysClr val="windowText" lastClr="000000"/>
                </a:solidFill>
                <a:ea typeface="+mn-lt"/>
                <a:cs typeface="Times New Roman" panose="02020603050405020304" pitchFamily="18" charset="0"/>
                <a:sym typeface="+mn-ea"/>
              </a:rPr>
              <a:t>案例：手势识别固定动作</a:t>
            </a:r>
            <a:endParaRPr lang="zh-CN" altLang="en-US" b="1" dirty="0" smtClean="0">
              <a:solidFill>
                <a:sysClr val="windowText" lastClr="000000"/>
              </a:solidFill>
              <a:ea typeface="+mn-lt"/>
              <a:cs typeface="Times New Roman" panose="02020603050405020304" pitchFamily="18" charset="0"/>
              <a:sym typeface="+mn-ea"/>
            </a:endParaRPr>
          </a:p>
          <a:p>
            <a:pPr marL="285750" indent="-285750" defTabSz="1147445" fontAlgn="base">
              <a:lnSpc>
                <a:spcPct val="100000"/>
              </a:lnSpc>
              <a:spcBef>
                <a:spcPts val="640"/>
              </a:spcBef>
              <a:buClr>
                <a:srgbClr val="FFC000"/>
              </a:buClr>
              <a:buFont typeface="Arial" panose="020B0604020202020204" pitchFamily="34" charset="0"/>
              <a:buChar char="•"/>
            </a:pPr>
            <a:r>
              <a:rPr lang="zh-CN" dirty="0" smtClean="0">
                <a:ea typeface="+mn-lt"/>
                <a:cs typeface="Times New Roman" panose="02020603050405020304" pitchFamily="18" charset="0"/>
                <a:sym typeface="+mn-ea"/>
              </a:rPr>
              <a:t>各组采集手势图片并自行标注，训练出对应的动作识别模型。建议每个动作</a:t>
            </a:r>
            <a:r>
              <a:rPr lang="en-US" altLang="zh-CN" dirty="0" smtClean="0">
                <a:ea typeface="+mn-lt"/>
                <a:cs typeface="Times New Roman" panose="02020603050405020304" pitchFamily="18" charset="0"/>
                <a:sym typeface="+mn-ea"/>
              </a:rPr>
              <a:t>100</a:t>
            </a:r>
            <a:r>
              <a:rPr lang="zh-CN" altLang="en-US" dirty="0" smtClean="0">
                <a:ea typeface="+mn-lt"/>
                <a:cs typeface="Times New Roman" panose="02020603050405020304" pitchFamily="18" charset="0"/>
                <a:sym typeface="+mn-ea"/>
              </a:rPr>
              <a:t>张</a:t>
            </a:r>
            <a:r>
              <a:rPr lang="zh-CN" altLang="en-US" dirty="0" smtClean="0">
                <a:ea typeface="+mn-lt"/>
                <a:cs typeface="Times New Roman" panose="02020603050405020304" pitchFamily="18" charset="0"/>
                <a:sym typeface="+mn-ea"/>
              </a:rPr>
              <a:t>以上，不同人不同手型不同角度分布拍摄。</a:t>
            </a:r>
            <a:endParaRPr lang="zh-CN" dirty="0" smtClean="0">
              <a:ea typeface="+mn-lt"/>
              <a:cs typeface="Times New Roman" panose="02020603050405020304" pitchFamily="18" charset="0"/>
              <a:sym typeface="+mn-ea"/>
            </a:endParaRPr>
          </a:p>
          <a:p>
            <a:pPr marL="285750" indent="-285750" defTabSz="1147445" fontAlgn="base">
              <a:lnSpc>
                <a:spcPct val="100000"/>
              </a:lnSpc>
              <a:spcBef>
                <a:spcPts val="640"/>
              </a:spcBef>
              <a:buClr>
                <a:srgbClr val="FFC000"/>
              </a:buClr>
              <a:buFont typeface="Arial" panose="020B0604020202020204" pitchFamily="34" charset="0"/>
              <a:buChar char="•"/>
            </a:pPr>
            <a:r>
              <a:rPr lang="zh-CN" dirty="0" smtClean="0">
                <a:ea typeface="+mn-lt"/>
                <a:cs typeface="Times New Roman" panose="02020603050405020304" pitchFamily="18" charset="0"/>
                <a:sym typeface="+mn-ea"/>
              </a:rPr>
              <a:t>如果识别到设定的手势动作，机械臂会做对应的动作，目前机械臂自带的代码中含有的组合有：</a:t>
            </a:r>
            <a:endParaRPr lang="zh-CN" dirty="0" smtClean="0">
              <a:ea typeface="+mn-lt"/>
              <a:cs typeface="Times New Roman" panose="02020603050405020304" pitchFamily="18"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1320800" y="3126105"/>
            <a:ext cx="9806940" cy="3177540"/>
          </a:xfrm>
          <a:prstGeom prst="rect">
            <a:avLst/>
          </a:prstGeom>
        </p:spPr>
      </p:pic>
    </p:spTree>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83"/>
          <p:cNvSpPr txBox="1"/>
          <p:nvPr/>
        </p:nvSpPr>
        <p:spPr>
          <a:xfrm>
            <a:off x="5065851" y="2247542"/>
            <a:ext cx="2214880" cy="1322070"/>
          </a:xfrm>
          <a:prstGeom prst="rect">
            <a:avLst/>
          </a:prstGeom>
          <a:noFill/>
        </p:spPr>
        <p:txBody>
          <a:bodyPr wrap="none" rtlCol="0">
            <a:spAutoFit/>
          </a:bodyPr>
          <a:lstStyle/>
          <a:p>
            <a:pPr lvl="0">
              <a:defRPr/>
            </a:pPr>
            <a:r>
              <a:rPr lang="zh-CN" altLang="en-US" sz="8000" b="1" dirty="0">
                <a:gradFill>
                  <a:gsLst>
                    <a:gs pos="0">
                      <a:prstClr val="white"/>
                    </a:gs>
                    <a:gs pos="100000">
                      <a:srgbClr val="CCFFFF"/>
                    </a:gs>
                  </a:gsLst>
                  <a:lin ang="5400000" scaled="1"/>
                </a:gradFill>
                <a:cs typeface="+mn-ea"/>
                <a:sym typeface="+mn-lt"/>
              </a:rPr>
              <a:t>谢谢</a:t>
            </a:r>
            <a:endParaRPr lang="zh-CN" altLang="en-US" sz="8000" b="1" dirty="0">
              <a:gradFill>
                <a:gsLst>
                  <a:gs pos="0">
                    <a:prstClr val="white"/>
                  </a:gs>
                  <a:gs pos="100000">
                    <a:srgbClr val="CCFFFF"/>
                  </a:gs>
                </a:gsLst>
                <a:lin ang="5400000" scaled="1"/>
              </a:gradFill>
              <a:cs typeface="+mn-ea"/>
              <a:sym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40" fill="hold"/>
                                        <p:tgtEl>
                                          <p:spTgt spid="2"/>
                                        </p:tgtEl>
                                        <p:attrNameLst>
                                          <p:attrName>ppt_w</p:attrName>
                                        </p:attrNameLst>
                                      </p:cBhvr>
                                      <p:tavLst>
                                        <p:tav tm="0">
                                          <p:val>
                                            <p:fltVal val="0"/>
                                          </p:val>
                                        </p:tav>
                                        <p:tav tm="100000">
                                          <p:val>
                                            <p:strVal val="#ppt_w"/>
                                          </p:val>
                                        </p:tav>
                                      </p:tavLst>
                                    </p:anim>
                                    <p:anim calcmode="lin" valueType="num">
                                      <p:cBhvr>
                                        <p:cTn id="8" dur="1040" fill="hold"/>
                                        <p:tgtEl>
                                          <p:spTgt spid="2"/>
                                        </p:tgtEl>
                                        <p:attrNameLst>
                                          <p:attrName>ppt_h</p:attrName>
                                        </p:attrNameLst>
                                      </p:cBhvr>
                                      <p:tavLst>
                                        <p:tav tm="0">
                                          <p:val>
                                            <p:fltVal val="0"/>
                                          </p:val>
                                        </p:tav>
                                        <p:tav tm="100000">
                                          <p:val>
                                            <p:strVal val="#ppt_h"/>
                                          </p:val>
                                        </p:tav>
                                      </p:tavLst>
                                    </p:anim>
                                    <p:animEffect transition="in" filter="fade">
                                      <p:cBhvr>
                                        <p:cTn id="9" dur="1040"/>
                                        <p:tgtEl>
                                          <p:spTgt spid="2"/>
                                        </p:tgtEl>
                                      </p:cBhvr>
                                    </p:animEffect>
                                  </p:childTnLst>
                                </p:cTn>
                              </p:par>
                              <p:par>
                                <p:cTn id="10" presetID="63" presetClass="path" presetSubtype="0" decel="50000" fill="hold" grpId="1" nodeType="withEffect">
                                  <p:stCondLst>
                                    <p:cond delay="0"/>
                                  </p:stCondLst>
                                  <p:iterate type="lt">
                                    <p:tmPct val="13000"/>
                                  </p:iterate>
                                  <p:childTnLst>
                                    <p:animMotion origin="layout" path="M -3.54167E-6 2.22222E-6 L 0.17657 2.22222E-6 " pathEditMode="relative" rAng="0" ptsTypes="AA">
                                      <p:cBhvr>
                                        <p:cTn id="11" dur="960" spd="-100000" fill="hold"/>
                                        <p:tgtEl>
                                          <p:spTgt spid="2"/>
                                        </p:tgtEl>
                                        <p:attrNameLst>
                                          <p:attrName>ppt_x</p:attrName>
                                          <p:attrName>ppt_y</p:attrName>
                                        </p:attrNameLst>
                                      </p:cBhvr>
                                      <p:rCtr x="88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359727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设计</a:t>
            </a:r>
            <a:r>
              <a:rPr kumimoji="1" lang="zh-CN" sz="2800" b="1" i="0" u="none" strike="noStrike" kern="1200" cap="none" spc="0" normalizeH="0" baseline="0" noProof="0" dirty="0">
                <a:ln>
                  <a:noFill/>
                </a:ln>
                <a:solidFill>
                  <a:srgbClr val="005171"/>
                </a:solidFill>
                <a:effectLst/>
                <a:uLnTx/>
                <a:uFillTx/>
                <a:cs typeface="+mn-ea"/>
                <a:sym typeface="+mn-lt"/>
              </a:rPr>
              <a:t>目标</a:t>
            </a:r>
            <a:endParaRPr kumimoji="1" lang="zh-CN" sz="2800" b="1" i="0" u="none" strike="noStrike" kern="1200" cap="none" spc="0" normalizeH="0" baseline="0" noProof="0" dirty="0">
              <a:ln>
                <a:noFill/>
              </a:ln>
              <a:solidFill>
                <a:srgbClr val="005171"/>
              </a:solidFill>
              <a:effectLst/>
              <a:uLnTx/>
              <a:uFillTx/>
              <a:cs typeface="+mn-ea"/>
              <a:sym typeface="+mn-lt"/>
            </a:endParaRPr>
          </a:p>
        </p:txBody>
      </p:sp>
      <p:sp>
        <p:nvSpPr>
          <p:cNvPr id="4" name="文本框 3"/>
          <p:cNvSpPr txBox="1"/>
          <p:nvPr/>
        </p:nvSpPr>
        <p:spPr>
          <a:xfrm>
            <a:off x="1257300" y="1741805"/>
            <a:ext cx="2545080" cy="3651250"/>
          </a:xfrm>
          <a:prstGeom prst="rect">
            <a:avLst/>
          </a:prstGeom>
          <a:noFill/>
        </p:spPr>
        <p:txBody>
          <a:bodyPr wrap="none" rtlCol="0" anchor="t">
            <a:spAutoFit/>
          </a:bodyPr>
          <a:p>
            <a:pPr marL="482600" indent="-482600" algn="l" defTabSz="1147445" fontAlgn="base">
              <a:lnSpc>
                <a:spcPct val="150000"/>
              </a:lnSpc>
              <a:spcBef>
                <a:spcPts val="640"/>
              </a:spcBef>
              <a:buClr>
                <a:srgbClr val="FFC000"/>
              </a:buClr>
              <a:buFont typeface="Wingdings" panose="05000000000000000000" pitchFamily="2" charset="2"/>
              <a:buChar char="l"/>
            </a:pPr>
            <a:r>
              <a:rPr lang="zh-CN" altLang="en-US" sz="2800" b="1" dirty="0" smtClean="0">
                <a:ea typeface="+mn-lt"/>
                <a:cs typeface="Times New Roman" panose="02020603050405020304" pitchFamily="18" charset="0"/>
                <a:sym typeface="+mn-ea"/>
              </a:rPr>
              <a:t>学习任务</a:t>
            </a:r>
            <a:endParaRPr lang="zh-CN" altLang="en-US" sz="2800" b="1" dirty="0" smtClean="0">
              <a:ea typeface="+mn-lt"/>
              <a:cs typeface="Times New Roman" panose="02020603050405020304" pitchFamily="18" charset="0"/>
              <a:sym typeface="+mn-ea"/>
            </a:endParaRPr>
          </a:p>
          <a:p>
            <a:pPr indent="0" algn="l" defTabSz="1147445" fontAlgn="base">
              <a:lnSpc>
                <a:spcPct val="150000"/>
              </a:lnSpc>
              <a:spcBef>
                <a:spcPts val="640"/>
              </a:spcBef>
              <a:buClr>
                <a:srgbClr val="FFC000"/>
              </a:buClr>
              <a:buFont typeface="Wingdings" panose="05000000000000000000" pitchFamily="2" charset="2"/>
              <a:buNone/>
            </a:pPr>
            <a:endParaRPr lang="zh-CN" altLang="en-US" sz="2800" b="1" dirty="0" smtClean="0">
              <a:ea typeface="+mn-lt"/>
              <a:cs typeface="Times New Roman" panose="02020603050405020304" pitchFamily="18" charset="0"/>
              <a:sym typeface="+mn-ea"/>
            </a:endParaRPr>
          </a:p>
          <a:p>
            <a:pPr marL="939800" lvl="1" indent="-482600" algn="l" defTabSz="1147445" fontAlgn="base">
              <a:lnSpc>
                <a:spcPct val="150000"/>
              </a:lnSpc>
              <a:spcBef>
                <a:spcPts val="640"/>
              </a:spcBef>
              <a:buClr>
                <a:srgbClr val="FFC000"/>
              </a:buClr>
              <a:buFont typeface="Wingdings" panose="05000000000000000000" pitchFamily="2" charset="2"/>
              <a:buChar char="l"/>
            </a:pPr>
            <a:r>
              <a:rPr lang="zh-CN" altLang="en-US" sz="2800" b="1" dirty="0" smtClean="0">
                <a:ea typeface="+mn-lt"/>
                <a:cs typeface="Times New Roman" panose="02020603050405020304" pitchFamily="18" charset="0"/>
                <a:sym typeface="+mn-ea"/>
              </a:rPr>
              <a:t>硬件搭建</a:t>
            </a:r>
            <a:endParaRPr lang="zh-CN" altLang="en-US" sz="2800" b="1" dirty="0" smtClean="0">
              <a:ea typeface="+mn-lt"/>
              <a:cs typeface="Times New Roman" panose="02020603050405020304" pitchFamily="18" charset="0"/>
              <a:sym typeface="+mn-ea"/>
            </a:endParaRPr>
          </a:p>
          <a:p>
            <a:pPr marL="482600" indent="-482600" algn="l" defTabSz="1147445" fontAlgn="base">
              <a:lnSpc>
                <a:spcPct val="150000"/>
              </a:lnSpc>
              <a:spcBef>
                <a:spcPts val="640"/>
              </a:spcBef>
              <a:buClr>
                <a:srgbClr val="FFC000"/>
              </a:buClr>
              <a:buFont typeface="Wingdings" panose="05000000000000000000" pitchFamily="2" charset="2"/>
              <a:buChar char="l"/>
            </a:pPr>
            <a:endParaRPr lang="zh-CN" altLang="en-US" sz="2800" b="1" dirty="0" smtClean="0">
              <a:ea typeface="+mn-lt"/>
              <a:cs typeface="Times New Roman" panose="02020603050405020304" pitchFamily="18" charset="0"/>
              <a:sym typeface="+mn-ea"/>
            </a:endParaRPr>
          </a:p>
          <a:p>
            <a:pPr marL="939800" lvl="1" indent="-482600" algn="l" defTabSz="1147445" fontAlgn="base">
              <a:lnSpc>
                <a:spcPct val="150000"/>
              </a:lnSpc>
              <a:spcBef>
                <a:spcPts val="640"/>
              </a:spcBef>
              <a:buClr>
                <a:srgbClr val="FFC000"/>
              </a:buClr>
              <a:buFont typeface="Wingdings" panose="05000000000000000000" pitchFamily="2" charset="2"/>
              <a:buChar char="l"/>
            </a:pPr>
            <a:r>
              <a:rPr lang="zh-CN" altLang="en-US" sz="2800" b="1" dirty="0" smtClean="0">
                <a:ea typeface="+mn-lt"/>
                <a:cs typeface="Times New Roman" panose="02020603050405020304" pitchFamily="18" charset="0"/>
                <a:sym typeface="+mn-ea"/>
              </a:rPr>
              <a:t>软件开发</a:t>
            </a:r>
            <a:endParaRPr lang="zh-CN" altLang="en-US" sz="2800" b="1" dirty="0" smtClean="0">
              <a:ea typeface="+mn-lt"/>
              <a:cs typeface="Times New Roman" panose="02020603050405020304" pitchFamily="18" charset="0"/>
              <a:sym typeface="+mn-ea"/>
            </a:endParaRPr>
          </a:p>
        </p:txBody>
      </p:sp>
      <p:sp>
        <p:nvSpPr>
          <p:cNvPr id="5" name="文本框 4"/>
          <p:cNvSpPr txBox="1"/>
          <p:nvPr/>
        </p:nvSpPr>
        <p:spPr>
          <a:xfrm>
            <a:off x="4226560" y="1887220"/>
            <a:ext cx="6546215" cy="64516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zh-CN" dirty="0" smtClean="0">
                <a:ea typeface="+mn-lt"/>
                <a:cs typeface="Times New Roman" panose="02020603050405020304" pitchFamily="18" charset="0"/>
                <a:sym typeface="+mn-ea"/>
              </a:rPr>
              <a:t>在</a:t>
            </a:r>
            <a:r>
              <a:rPr lang="en-US" altLang="zh-CN" dirty="0" smtClean="0">
                <a:ea typeface="+mn-lt"/>
                <a:cs typeface="Times New Roman" panose="02020603050405020304" pitchFamily="18" charset="0"/>
                <a:sym typeface="+mn-ea"/>
              </a:rPr>
              <a:t>Dofbot</a:t>
            </a:r>
            <a:r>
              <a:rPr lang="zh-CN" dirty="0" smtClean="0">
                <a:ea typeface="+mn-lt"/>
                <a:cs typeface="Times New Roman" panose="02020603050405020304" pitchFamily="18" charset="0"/>
                <a:sym typeface="+mn-ea"/>
              </a:rPr>
              <a:t>机械臂的运行环境下完成一个包含</a:t>
            </a:r>
            <a:r>
              <a:rPr lang="zh-CN" b="1" dirty="0" smtClean="0">
                <a:solidFill>
                  <a:srgbClr val="FF0000"/>
                </a:solidFill>
                <a:ea typeface="+mn-lt"/>
                <a:cs typeface="Times New Roman" panose="02020603050405020304" pitchFamily="18" charset="0"/>
                <a:sym typeface="+mn-ea"/>
              </a:rPr>
              <a:t>数据传输</a:t>
            </a:r>
            <a:r>
              <a:rPr lang="zh-CN" dirty="0" smtClean="0">
                <a:ea typeface="+mn-lt"/>
                <a:cs typeface="Times New Roman" panose="02020603050405020304" pitchFamily="18" charset="0"/>
                <a:sym typeface="+mn-ea"/>
              </a:rPr>
              <a:t>和</a:t>
            </a:r>
            <a:r>
              <a:rPr lang="zh-CN" b="1" dirty="0" smtClean="0">
                <a:solidFill>
                  <a:srgbClr val="FF0000"/>
                </a:solidFill>
                <a:ea typeface="+mn-lt"/>
                <a:cs typeface="Times New Roman" panose="02020603050405020304" pitchFamily="18" charset="0"/>
                <a:sym typeface="+mn-ea"/>
              </a:rPr>
              <a:t>图像识别</a:t>
            </a:r>
            <a:r>
              <a:rPr lang="zh-CN" dirty="0" smtClean="0">
                <a:ea typeface="+mn-lt"/>
                <a:cs typeface="Times New Roman" panose="02020603050405020304" pitchFamily="18" charset="0"/>
                <a:sym typeface="+mn-ea"/>
              </a:rPr>
              <a:t>模块的分拣和堆垛功能实现。</a:t>
            </a:r>
            <a:endParaRPr lang="zh-CN" altLang="en-US" dirty="0" smtClean="0">
              <a:ea typeface="+mn-lt"/>
              <a:cs typeface="Times New Roman" panose="02020603050405020304" pitchFamily="18" charset="0"/>
              <a:sym typeface="+mn-ea"/>
            </a:endParaRPr>
          </a:p>
        </p:txBody>
      </p:sp>
      <p:sp>
        <p:nvSpPr>
          <p:cNvPr id="6" name="文本框 5"/>
          <p:cNvSpPr txBox="1"/>
          <p:nvPr/>
        </p:nvSpPr>
        <p:spPr>
          <a:xfrm>
            <a:off x="4226560" y="3250565"/>
            <a:ext cx="6546215" cy="92202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zh-CN" dirty="0" smtClean="0">
                <a:ea typeface="+mn-lt"/>
                <a:cs typeface="Times New Roman" panose="02020603050405020304" pitchFamily="18" charset="0"/>
                <a:sym typeface="+mn-ea"/>
              </a:rPr>
              <a:t>根据说明书的装配教程，完成机械臂主控和扩展板的搭建和配网操作，并通过本地连接或远程连接的方式进入机械臂内部的开发环境。</a:t>
            </a:r>
            <a:endParaRPr lang="en-US" altLang="zh-CN" dirty="0" smtClean="0">
              <a:ea typeface="+mn-lt"/>
              <a:cs typeface="Times New Roman" panose="02020603050405020304" pitchFamily="18" charset="0"/>
              <a:sym typeface="+mn-ea"/>
            </a:endParaRPr>
          </a:p>
        </p:txBody>
      </p:sp>
      <p:cxnSp>
        <p:nvCxnSpPr>
          <p:cNvPr id="7" name="直接连接符 6"/>
          <p:cNvCxnSpPr/>
          <p:nvPr/>
        </p:nvCxnSpPr>
        <p:spPr>
          <a:xfrm>
            <a:off x="1483360" y="2183130"/>
            <a:ext cx="0" cy="290576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473200" y="3616960"/>
            <a:ext cx="467360" cy="1016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473200" y="5068570"/>
            <a:ext cx="467360" cy="1016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4226560" y="4612640"/>
            <a:ext cx="6546215" cy="36830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endParaRPr lang="en-US" altLang="zh-CN" dirty="0" smtClean="0">
              <a:ea typeface="+mn-lt"/>
              <a:cs typeface="Times New Roman" panose="02020603050405020304" pitchFamily="18" charset="0"/>
              <a:sym typeface="+mn-ea"/>
            </a:endParaRPr>
          </a:p>
        </p:txBody>
      </p:sp>
      <p:sp>
        <p:nvSpPr>
          <p:cNvPr id="3" name="文本框 2"/>
          <p:cNvSpPr txBox="1"/>
          <p:nvPr>
            <p:custDataLst>
              <p:tags r:id="rId2"/>
            </p:custDataLst>
          </p:nvPr>
        </p:nvSpPr>
        <p:spPr>
          <a:xfrm>
            <a:off x="4226560" y="4612640"/>
            <a:ext cx="6546215" cy="119888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zh-CN" altLang="en-US" dirty="0" smtClean="0">
                <a:ea typeface="+mn-lt"/>
                <a:cs typeface="Times New Roman" panose="02020603050405020304" pitchFamily="18" charset="0"/>
                <a:sym typeface="+mn-ea"/>
              </a:rPr>
              <a:t>该机械臂的开发环境，如</a:t>
            </a:r>
            <a:r>
              <a:rPr lang="en-US" altLang="zh-CN" dirty="0" smtClean="0">
                <a:ea typeface="+mn-lt"/>
                <a:cs typeface="Times New Roman" panose="02020603050405020304" pitchFamily="18" charset="0"/>
                <a:sym typeface="+mn-ea"/>
              </a:rPr>
              <a:t>I2C</a:t>
            </a:r>
            <a:r>
              <a:rPr lang="zh-CN" altLang="en-US" dirty="0" smtClean="0">
                <a:ea typeface="+mn-lt"/>
                <a:cs typeface="Times New Roman" panose="02020603050405020304" pitchFamily="18" charset="0"/>
                <a:sym typeface="+mn-ea"/>
              </a:rPr>
              <a:t>工具、</a:t>
            </a:r>
            <a:r>
              <a:rPr lang="en-US" altLang="zh-CN" dirty="0" smtClean="0">
                <a:ea typeface="+mn-lt"/>
                <a:cs typeface="Times New Roman" panose="02020603050405020304" pitchFamily="18" charset="0"/>
                <a:sym typeface="+mn-ea"/>
              </a:rPr>
              <a:t>SSH</a:t>
            </a:r>
            <a:r>
              <a:rPr lang="zh-CN" altLang="en-US" dirty="0" smtClean="0">
                <a:ea typeface="+mn-lt"/>
                <a:cs typeface="Times New Roman" panose="02020603050405020304" pitchFamily="18" charset="0"/>
                <a:sym typeface="+mn-ea"/>
              </a:rPr>
              <a:t>服务和</a:t>
            </a:r>
            <a:r>
              <a:rPr lang="en-US" altLang="zh-CN" dirty="0" smtClean="0">
                <a:ea typeface="+mn-lt"/>
                <a:cs typeface="Times New Roman" panose="02020603050405020304" pitchFamily="18" charset="0"/>
                <a:sym typeface="+mn-ea"/>
              </a:rPr>
              <a:t>OLED</a:t>
            </a:r>
            <a:r>
              <a:rPr lang="zh-CN" altLang="en-US" dirty="0" smtClean="0">
                <a:ea typeface="+mn-lt"/>
                <a:cs typeface="Times New Roman" panose="02020603050405020304" pitchFamily="18" charset="0"/>
                <a:sym typeface="+mn-ea"/>
              </a:rPr>
              <a:t>驱动等已经在出厂时安装完毕。我们只需根据下面的教程，进入到机械臂的内部</a:t>
            </a:r>
            <a:r>
              <a:rPr lang="zh-CN" altLang="en-US" b="1" dirty="0" smtClean="0">
                <a:solidFill>
                  <a:srgbClr val="FF0000"/>
                </a:solidFill>
                <a:ea typeface="+mn-lt"/>
                <a:cs typeface="Times New Roman" panose="02020603050405020304" pitchFamily="18" charset="0"/>
                <a:sym typeface="+mn-ea"/>
              </a:rPr>
              <a:t>开发环境</a:t>
            </a:r>
            <a:r>
              <a:rPr lang="en-US" altLang="zh-CN" b="1" dirty="0" smtClean="0">
                <a:solidFill>
                  <a:srgbClr val="FF0000"/>
                </a:solidFill>
                <a:ea typeface="+mn-lt"/>
                <a:cs typeface="Times New Roman" panose="02020603050405020304" pitchFamily="18" charset="0"/>
                <a:sym typeface="+mn-ea"/>
              </a:rPr>
              <a:t>JupyterLab</a:t>
            </a:r>
            <a:r>
              <a:rPr lang="zh-CN" altLang="en-US" b="1" dirty="0" smtClean="0">
                <a:solidFill>
                  <a:srgbClr val="FF0000"/>
                </a:solidFill>
                <a:ea typeface="+mn-lt"/>
                <a:cs typeface="Times New Roman" panose="02020603050405020304" pitchFamily="18" charset="0"/>
                <a:sym typeface="+mn-ea"/>
              </a:rPr>
              <a:t>和个人电脑</a:t>
            </a:r>
            <a:r>
              <a:rPr lang="zh-CN" altLang="en-US" dirty="0" smtClean="0">
                <a:ea typeface="+mn-lt"/>
                <a:cs typeface="Times New Roman" panose="02020603050405020304" pitchFamily="18" charset="0"/>
                <a:sym typeface="+mn-ea"/>
              </a:rPr>
              <a:t>中，完成后续任务的开发。</a:t>
            </a:r>
            <a:endParaRPr lang="en-US" altLang="zh-CN" dirty="0" smtClean="0">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359727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学生任务</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
        <p:nvSpPr>
          <p:cNvPr id="6" name="文本框 5"/>
          <p:cNvSpPr txBox="1"/>
          <p:nvPr/>
        </p:nvSpPr>
        <p:spPr>
          <a:xfrm>
            <a:off x="1601470" y="1689735"/>
            <a:ext cx="9353550" cy="4594860"/>
          </a:xfrm>
          <a:prstGeom prst="rect">
            <a:avLst/>
          </a:prstGeom>
          <a:noFill/>
        </p:spPr>
        <p:txBody>
          <a:bodyPr wrap="square" rtlCol="0" anchor="t">
            <a:spAutoFit/>
          </a:bodyPr>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solidFill>
                  <a:sysClr val="windowText" lastClr="000000"/>
                </a:solidFill>
                <a:ea typeface="+mn-lt"/>
                <a:cs typeface="Times New Roman" panose="02020603050405020304" pitchFamily="18" charset="0"/>
                <a:sym typeface="+mn-ea"/>
              </a:rPr>
              <a:t>本次课程设计为</a:t>
            </a:r>
            <a:r>
              <a:rPr lang="zh-CN" b="1" dirty="0" smtClean="0">
                <a:solidFill>
                  <a:srgbClr val="FF0000"/>
                </a:solidFill>
                <a:ea typeface="+mn-lt"/>
                <a:cs typeface="Times New Roman" panose="02020603050405020304" pitchFamily="18" charset="0"/>
                <a:sym typeface="+mn-ea"/>
              </a:rPr>
              <a:t>小组任务</a:t>
            </a:r>
            <a:r>
              <a:rPr lang="zh-CN" dirty="0" smtClean="0">
                <a:solidFill>
                  <a:sysClr val="windowText" lastClr="000000"/>
                </a:solidFill>
                <a:ea typeface="+mn-lt"/>
                <a:cs typeface="Times New Roman" panose="02020603050405020304" pitchFamily="18" charset="0"/>
                <a:sym typeface="+mn-ea"/>
              </a:rPr>
              <a:t>，学生自行组成</a:t>
            </a:r>
            <a:r>
              <a:rPr lang="zh-CN" altLang="en-US" b="1" dirty="0" smtClean="0">
                <a:solidFill>
                  <a:srgbClr val="FF0000"/>
                </a:solidFill>
                <a:ea typeface="+mn-lt"/>
                <a:cs typeface="Times New Roman" panose="02020603050405020304" pitchFamily="18" charset="0"/>
                <a:sym typeface="+mn-ea"/>
              </a:rPr>
              <a:t>3-</a:t>
            </a:r>
            <a:r>
              <a:rPr lang="en-US" altLang="zh-CN" b="1" dirty="0" smtClean="0">
                <a:solidFill>
                  <a:srgbClr val="FF0000"/>
                </a:solidFill>
                <a:ea typeface="+mn-lt"/>
                <a:cs typeface="Times New Roman" panose="02020603050405020304" pitchFamily="18" charset="0"/>
                <a:sym typeface="+mn-ea"/>
              </a:rPr>
              <a:t>4</a:t>
            </a:r>
            <a:r>
              <a:rPr lang="zh-CN" altLang="en-US" b="1" dirty="0" smtClean="0">
                <a:solidFill>
                  <a:srgbClr val="FF0000"/>
                </a:solidFill>
                <a:ea typeface="+mn-lt"/>
                <a:cs typeface="Times New Roman" panose="02020603050405020304" pitchFamily="18" charset="0"/>
                <a:sym typeface="+mn-ea"/>
              </a:rPr>
              <a:t>人小组</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原则上小组为</a:t>
            </a:r>
            <a:r>
              <a:rPr lang="en-US" altLang="zh-CN" dirty="0" smtClean="0">
                <a:solidFill>
                  <a:sysClr val="windowText" lastClr="000000"/>
                </a:solidFill>
                <a:ea typeface="+mn-lt"/>
                <a:cs typeface="Times New Roman" panose="02020603050405020304" pitchFamily="18" charset="0"/>
                <a:sym typeface="+mn-ea"/>
              </a:rPr>
              <a:t>3-4</a:t>
            </a:r>
            <a:r>
              <a:rPr lang="zh-CN" altLang="en-US" dirty="0" smtClean="0">
                <a:solidFill>
                  <a:sysClr val="windowText" lastClr="000000"/>
                </a:solidFill>
                <a:ea typeface="+mn-lt"/>
                <a:cs typeface="Times New Roman" panose="02020603050405020304" pitchFamily="18" charset="0"/>
                <a:sym typeface="+mn-ea"/>
              </a:rPr>
              <a:t>人，若有其他需情况请在课下后联系老师或助教。</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小组名单由学委收集完毕后发给助教。</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可以跨班，但是不能跨</a:t>
            </a:r>
            <a:r>
              <a:rPr lang="zh-CN" altLang="en-US" dirty="0" smtClean="0">
                <a:solidFill>
                  <a:sysClr val="windowText" lastClr="000000"/>
                </a:solidFill>
                <a:ea typeface="+mn-lt"/>
                <a:cs typeface="Times New Roman" panose="02020603050405020304" pitchFamily="18" charset="0"/>
                <a:sym typeface="+mn-ea"/>
              </a:rPr>
              <a:t>老师。</a:t>
            </a:r>
            <a:endParaRPr lang="zh-CN" altLang="en-US"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dirty="0" smtClean="0">
                <a:solidFill>
                  <a:sysClr val="windowText" lastClr="000000"/>
                </a:solidFill>
                <a:ea typeface="+mn-lt"/>
                <a:cs typeface="Times New Roman" panose="02020603050405020304" pitchFamily="18" charset="0"/>
                <a:sym typeface="+mn-ea"/>
              </a:rPr>
              <a:t>验收方式为</a:t>
            </a:r>
            <a:r>
              <a:rPr lang="zh-CN" b="1" dirty="0" smtClean="0">
                <a:solidFill>
                  <a:srgbClr val="FF0000"/>
                </a:solidFill>
                <a:ea typeface="+mn-lt"/>
                <a:cs typeface="Times New Roman" panose="02020603050405020304" pitchFamily="18" charset="0"/>
                <a:sym typeface="+mn-ea"/>
              </a:rPr>
              <a:t>项目展示</a:t>
            </a:r>
            <a:r>
              <a:rPr lang="zh-CN" dirty="0" smtClean="0">
                <a:solidFill>
                  <a:sysClr val="windowText" lastClr="000000"/>
                </a:solidFill>
                <a:ea typeface="+mn-lt"/>
                <a:cs typeface="Times New Roman" panose="02020603050405020304" pitchFamily="18" charset="0"/>
                <a:sym typeface="+mn-ea"/>
              </a:rPr>
              <a:t>，每组需选派</a:t>
            </a:r>
            <a:r>
              <a:rPr lang="en-US" altLang="zh-CN" b="1" dirty="0" smtClean="0">
                <a:solidFill>
                  <a:srgbClr val="FF0000"/>
                </a:solidFill>
                <a:ea typeface="+mn-lt"/>
                <a:cs typeface="Times New Roman" panose="02020603050405020304" pitchFamily="18" charset="0"/>
                <a:sym typeface="+mn-ea"/>
              </a:rPr>
              <a:t>1</a:t>
            </a:r>
            <a:r>
              <a:rPr lang="zh-CN" b="1" dirty="0" smtClean="0">
                <a:solidFill>
                  <a:srgbClr val="FF0000"/>
                </a:solidFill>
                <a:ea typeface="+mn-lt"/>
                <a:cs typeface="Times New Roman" panose="02020603050405020304" pitchFamily="18" charset="0"/>
                <a:sym typeface="+mn-ea"/>
              </a:rPr>
              <a:t>名主讲人</a:t>
            </a:r>
            <a:r>
              <a:rPr lang="zh-CN" dirty="0" smtClean="0">
                <a:solidFill>
                  <a:sysClr val="windowText" lastClr="000000"/>
                </a:solidFill>
                <a:ea typeface="+mn-lt"/>
                <a:cs typeface="Times New Roman" panose="02020603050405020304" pitchFamily="18" charset="0"/>
                <a:sym typeface="+mn-ea"/>
              </a:rPr>
              <a:t>以</a:t>
            </a:r>
            <a:r>
              <a:rPr lang="en-US" altLang="zh-CN" dirty="0" smtClean="0">
                <a:solidFill>
                  <a:sysClr val="windowText" lastClr="000000"/>
                </a:solidFill>
                <a:ea typeface="+mn-lt"/>
                <a:cs typeface="Times New Roman" panose="02020603050405020304" pitchFamily="18" charset="0"/>
                <a:sym typeface="+mn-ea"/>
              </a:rPr>
              <a:t>PPT</a:t>
            </a:r>
            <a:r>
              <a:rPr lang="zh-CN" altLang="en-US" dirty="0" smtClean="0">
                <a:solidFill>
                  <a:sysClr val="windowText" lastClr="000000"/>
                </a:solidFill>
                <a:ea typeface="+mn-lt"/>
                <a:cs typeface="Times New Roman" panose="02020603050405020304" pitchFamily="18" charset="0"/>
                <a:sym typeface="+mn-ea"/>
              </a:rPr>
              <a:t>的形式进行项目展示，小组</a:t>
            </a:r>
            <a:r>
              <a:rPr lang="zh-CN" altLang="en-US" b="1" dirty="0" smtClean="0">
                <a:solidFill>
                  <a:srgbClr val="FF0000"/>
                </a:solidFill>
                <a:ea typeface="+mn-lt"/>
                <a:cs typeface="Times New Roman" panose="02020603050405020304" pitchFamily="18" charset="0"/>
                <a:sym typeface="+mn-ea"/>
              </a:rPr>
              <a:t>所有成员需到场</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小组项目展示顺序将在展示前准备情况决定，展示场地在工一</a:t>
            </a:r>
            <a:r>
              <a:rPr lang="en-US" altLang="zh-CN" dirty="0" smtClean="0">
                <a:solidFill>
                  <a:sysClr val="windowText" lastClr="000000"/>
                </a:solidFill>
                <a:ea typeface="+mn-lt"/>
                <a:cs typeface="Times New Roman" panose="02020603050405020304" pitchFamily="18" charset="0"/>
                <a:sym typeface="+mn-ea"/>
              </a:rPr>
              <a:t>401/403</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endParaRPr lang="zh-CN" altLang="en-US"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课程设计完成后，每组需提交</a:t>
            </a:r>
            <a:r>
              <a:rPr lang="zh-CN" altLang="en-US" b="1" dirty="0" smtClean="0">
                <a:solidFill>
                  <a:srgbClr val="FF0000"/>
                </a:solidFill>
                <a:ea typeface="+mn-lt"/>
                <a:cs typeface="Times New Roman" panose="02020603050405020304" pitchFamily="18" charset="0"/>
                <a:sym typeface="+mn-ea"/>
              </a:rPr>
              <a:t>验收材料</a:t>
            </a:r>
            <a:r>
              <a:rPr lang="zh-CN" altLang="en-US" dirty="0" smtClean="0">
                <a:solidFill>
                  <a:schemeClr val="tx1"/>
                </a:solidFill>
                <a:ea typeface="+mn-lt"/>
                <a:cs typeface="Times New Roman" panose="02020603050405020304" pitchFamily="18" charset="0"/>
                <a:sym typeface="+mn-ea"/>
              </a:rPr>
              <a:t>，包括个人</a:t>
            </a:r>
            <a:r>
              <a:rPr lang="zh-CN" altLang="en-US" b="1" dirty="0" smtClean="0">
                <a:solidFill>
                  <a:srgbClr val="FF0000"/>
                </a:solidFill>
                <a:ea typeface="+mn-lt"/>
                <a:cs typeface="Times New Roman" panose="02020603050405020304" pitchFamily="18" charset="0"/>
                <a:sym typeface="+mn-ea"/>
              </a:rPr>
              <a:t>纸质课程设计报告</a:t>
            </a:r>
            <a:r>
              <a:rPr lang="zh-CN" altLang="en-US" dirty="0" smtClean="0">
                <a:solidFill>
                  <a:schemeClr val="tx1"/>
                </a:solidFill>
                <a:ea typeface="+mn-lt"/>
                <a:cs typeface="Times New Roman" panose="02020603050405020304" pitchFamily="18" charset="0"/>
                <a:sym typeface="+mn-ea"/>
              </a:rPr>
              <a:t>，小组</a:t>
            </a:r>
            <a:r>
              <a:rPr lang="zh-CN" altLang="en-US" b="1" dirty="0" smtClean="0">
                <a:solidFill>
                  <a:srgbClr val="FF0000"/>
                </a:solidFill>
                <a:ea typeface="+mn-lt"/>
                <a:cs typeface="Times New Roman" panose="02020603050405020304" pitchFamily="18" charset="0"/>
                <a:sym typeface="+mn-ea"/>
              </a:rPr>
              <a:t>项目源码</a:t>
            </a:r>
            <a:r>
              <a:rPr lang="zh-CN" altLang="en-US" dirty="0" smtClean="0">
                <a:solidFill>
                  <a:schemeClr val="tx1"/>
                </a:solidFill>
                <a:ea typeface="+mn-lt"/>
                <a:cs typeface="Times New Roman" panose="02020603050405020304" pitchFamily="18" charset="0"/>
                <a:sym typeface="+mn-ea"/>
              </a:rPr>
              <a:t>。</a:t>
            </a:r>
            <a:endParaRPr lang="zh-CN" altLang="en-US" dirty="0" smtClean="0">
              <a:solidFill>
                <a:schemeClr val="tx1"/>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小组报告重点方案的</a:t>
            </a:r>
            <a:r>
              <a:rPr lang="zh-CN" altLang="en-US" dirty="0" smtClean="0">
                <a:solidFill>
                  <a:sysClr val="windowText" lastClr="000000"/>
                </a:solidFill>
                <a:ea typeface="+mn-lt"/>
                <a:cs typeface="Times New Roman" panose="02020603050405020304" pitchFamily="18" charset="0"/>
                <a:sym typeface="+mn-ea"/>
              </a:rPr>
              <a:t>整体。</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个人报告除了综述项目工作以外，需</a:t>
            </a:r>
            <a:r>
              <a:rPr lang="zh-CN" altLang="en-US" b="1" dirty="0" smtClean="0">
                <a:solidFill>
                  <a:srgbClr val="FF0000"/>
                </a:solidFill>
                <a:ea typeface="+mn-lt"/>
                <a:cs typeface="Times New Roman" panose="02020603050405020304" pitchFamily="18" charset="0"/>
                <a:sym typeface="+mn-ea"/>
              </a:rPr>
              <a:t>重点展示个人工作</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项目源码包括工程文件，并附一份代码说明。</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若发现雷同报告及代码，</a:t>
            </a:r>
            <a:r>
              <a:rPr lang="zh-CN" altLang="en-US" b="1" dirty="0" smtClean="0">
                <a:solidFill>
                  <a:srgbClr val="FF0000"/>
                </a:solidFill>
                <a:ea typeface="+mn-lt"/>
                <a:cs typeface="Times New Roman" panose="02020603050405020304" pitchFamily="18" charset="0"/>
                <a:sym typeface="+mn-ea"/>
              </a:rPr>
              <a:t>雷同验收材料将全部判为不合格</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359727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评分规则</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
        <p:nvSpPr>
          <p:cNvPr id="6" name="文本框 5"/>
          <p:cNvSpPr txBox="1"/>
          <p:nvPr/>
        </p:nvSpPr>
        <p:spPr>
          <a:xfrm>
            <a:off x="1439545" y="1669415"/>
            <a:ext cx="9647555" cy="4789805"/>
          </a:xfrm>
          <a:prstGeom prst="rect">
            <a:avLst/>
          </a:prstGeom>
          <a:noFill/>
        </p:spPr>
        <p:txBody>
          <a:bodyPr wrap="square" rtlCol="0" anchor="t">
            <a:spAutoFit/>
          </a:bodyPr>
          <a:p>
            <a:pPr marL="48260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课程设计分数占比设置：优秀</a:t>
            </a:r>
            <a:r>
              <a:rPr lang="en-US" altLang="zh-CN" dirty="0" smtClean="0">
                <a:solidFill>
                  <a:sysClr val="windowText" lastClr="000000"/>
                </a:solidFill>
                <a:ea typeface="+mn-lt"/>
                <a:cs typeface="Times New Roman" panose="02020603050405020304" pitchFamily="18" charset="0"/>
                <a:sym typeface="+mn-ea"/>
              </a:rPr>
              <a:t>20%</a:t>
            </a:r>
            <a:r>
              <a:rPr lang="zh-CN" altLang="en-US" dirty="0" smtClean="0">
                <a:solidFill>
                  <a:sysClr val="windowText" lastClr="000000"/>
                </a:solidFill>
                <a:ea typeface="+mn-lt"/>
                <a:cs typeface="Times New Roman" panose="02020603050405020304" pitchFamily="18" charset="0"/>
                <a:sym typeface="+mn-ea"/>
              </a:rPr>
              <a:t>以内，良好</a:t>
            </a:r>
            <a:r>
              <a:rPr lang="en-US" altLang="zh-CN" dirty="0" smtClean="0">
                <a:solidFill>
                  <a:sysClr val="windowText" lastClr="000000"/>
                </a:solidFill>
                <a:ea typeface="+mn-lt"/>
                <a:cs typeface="Times New Roman" panose="02020603050405020304" pitchFamily="18" charset="0"/>
                <a:sym typeface="+mn-ea"/>
              </a:rPr>
              <a:t>40-50%</a:t>
            </a:r>
            <a:r>
              <a:rPr lang="zh-CN" altLang="en-US" dirty="0" smtClean="0">
                <a:solidFill>
                  <a:sysClr val="windowText" lastClr="000000"/>
                </a:solidFill>
                <a:ea typeface="+mn-lt"/>
                <a:cs typeface="Times New Roman" panose="02020603050405020304" pitchFamily="18" charset="0"/>
                <a:sym typeface="+mn-ea"/>
              </a:rPr>
              <a:t>，中等：</a:t>
            </a:r>
            <a:r>
              <a:rPr lang="en-US" altLang="zh-CN" dirty="0" smtClean="0">
                <a:solidFill>
                  <a:sysClr val="windowText" lastClr="000000"/>
                </a:solidFill>
                <a:ea typeface="+mn-lt"/>
                <a:cs typeface="Times New Roman" panose="02020603050405020304" pitchFamily="18" charset="0"/>
                <a:sym typeface="+mn-ea"/>
              </a:rPr>
              <a:t>30-40%</a:t>
            </a:r>
            <a:r>
              <a:rPr lang="zh-CN" altLang="en-US" dirty="0" smtClean="0">
                <a:solidFill>
                  <a:sysClr val="windowText" lastClr="000000"/>
                </a:solidFill>
                <a:ea typeface="+mn-lt"/>
                <a:cs typeface="Times New Roman" panose="02020603050405020304" pitchFamily="18" charset="0"/>
                <a:sym typeface="+mn-ea"/>
              </a:rPr>
              <a:t>，合格</a:t>
            </a:r>
            <a:r>
              <a:rPr lang="en-US" altLang="zh-CN" dirty="0" smtClean="0">
                <a:solidFill>
                  <a:sysClr val="windowText" lastClr="000000"/>
                </a:solidFill>
                <a:ea typeface="+mn-lt"/>
                <a:cs typeface="Times New Roman" panose="02020603050405020304" pitchFamily="18" charset="0"/>
                <a:sym typeface="+mn-ea"/>
              </a:rPr>
              <a:t>5%</a:t>
            </a:r>
            <a:r>
              <a:rPr lang="zh-CN" altLang="en-US" dirty="0" smtClean="0">
                <a:solidFill>
                  <a:sysClr val="windowText" lastClr="000000"/>
                </a:solidFill>
                <a:ea typeface="+mn-lt"/>
                <a:cs typeface="Times New Roman" panose="02020603050405020304" pitchFamily="18" charset="0"/>
                <a:sym typeface="+mn-ea"/>
              </a:rPr>
              <a:t>左右。</a:t>
            </a:r>
            <a:endParaRPr lang="en-US" altLang="zh-CN"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课程设计</a:t>
            </a:r>
            <a:r>
              <a:rPr lang="zh-CN" altLang="en-US" b="1" dirty="0" smtClean="0">
                <a:solidFill>
                  <a:srgbClr val="FF0000"/>
                </a:solidFill>
                <a:ea typeface="+mn-lt"/>
                <a:cs typeface="Times New Roman" panose="02020603050405020304" pitchFamily="18" charset="0"/>
                <a:sym typeface="+mn-ea"/>
              </a:rPr>
              <a:t>评分标准</a:t>
            </a:r>
            <a:r>
              <a:rPr lang="en-US" altLang="zh-CN" b="1" dirty="0" smtClean="0">
                <a:solidFill>
                  <a:srgbClr val="FF0000"/>
                </a:solidFill>
                <a:ea typeface="+mn-lt"/>
                <a:cs typeface="Times New Roman" panose="02020603050405020304" pitchFamily="18" charset="0"/>
                <a:sym typeface="+mn-ea"/>
              </a:rPr>
              <a:t> = </a:t>
            </a:r>
            <a:r>
              <a:rPr lang="zh-CN" altLang="en-US" b="1" dirty="0" smtClean="0">
                <a:solidFill>
                  <a:srgbClr val="FF0000"/>
                </a:solidFill>
                <a:ea typeface="+mn-lt"/>
                <a:cs typeface="Times New Roman" panose="02020603050405020304" pitchFamily="18" charset="0"/>
                <a:sym typeface="+mn-ea"/>
              </a:rPr>
              <a:t>小组项目得分</a:t>
            </a:r>
            <a:r>
              <a:rPr lang="en-US" altLang="zh-CN" b="1" dirty="0" smtClean="0">
                <a:solidFill>
                  <a:srgbClr val="FF0000"/>
                </a:solidFill>
                <a:ea typeface="+mn-lt"/>
                <a:cs typeface="Times New Roman" panose="02020603050405020304" pitchFamily="18" charset="0"/>
                <a:sym typeface="+mn-ea"/>
              </a:rPr>
              <a:t> + </a:t>
            </a:r>
            <a:r>
              <a:rPr lang="zh-CN" altLang="en-US" b="1" dirty="0" smtClean="0">
                <a:solidFill>
                  <a:srgbClr val="FF0000"/>
                </a:solidFill>
                <a:ea typeface="+mn-lt"/>
                <a:cs typeface="Times New Roman" panose="02020603050405020304" pitchFamily="18" charset="0"/>
                <a:sym typeface="+mn-ea"/>
              </a:rPr>
              <a:t>个人贡献</a:t>
            </a:r>
            <a:r>
              <a:rPr lang="zh-CN" altLang="en-US" b="1" dirty="0" smtClean="0">
                <a:solidFill>
                  <a:srgbClr val="FF0000"/>
                </a:solidFill>
                <a:ea typeface="+mn-lt"/>
                <a:cs typeface="Times New Roman" panose="02020603050405020304" pitchFamily="18" charset="0"/>
                <a:sym typeface="+mn-ea"/>
              </a:rPr>
              <a:t>权重</a:t>
            </a:r>
            <a:endParaRPr lang="zh-CN" altLang="en-US" b="1" dirty="0" smtClean="0">
              <a:solidFill>
                <a:srgbClr val="FF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r>
              <a:rPr lang="en-US" altLang="zh-CN" b="1" dirty="0" smtClean="0">
                <a:solidFill>
                  <a:srgbClr val="FF0000"/>
                </a:solidFill>
                <a:ea typeface="+mn-lt"/>
                <a:cs typeface="Times New Roman" panose="02020603050405020304" pitchFamily="18" charset="0"/>
                <a:sym typeface="+mn-ea"/>
              </a:rPr>
              <a:t>       </a:t>
            </a:r>
            <a:r>
              <a:rPr lang="zh-CN" altLang="en-US" b="1" dirty="0" smtClean="0">
                <a:solidFill>
                  <a:srgbClr val="FF0000"/>
                </a:solidFill>
                <a:ea typeface="+mn-lt"/>
                <a:cs typeface="Times New Roman" panose="02020603050405020304" pitchFamily="18" charset="0"/>
                <a:sym typeface="+mn-ea"/>
              </a:rPr>
              <a:t>小组项目得分</a:t>
            </a:r>
            <a:r>
              <a:rPr lang="en-US" altLang="zh-CN" b="1" dirty="0" smtClean="0">
                <a:solidFill>
                  <a:srgbClr val="FF0000"/>
                </a:solidFill>
                <a:ea typeface="+mn-lt"/>
                <a:cs typeface="Times New Roman" panose="02020603050405020304" pitchFamily="18" charset="0"/>
                <a:sym typeface="+mn-ea"/>
              </a:rPr>
              <a:t> = </a:t>
            </a:r>
            <a:r>
              <a:rPr lang="zh-CN" altLang="en-US" b="1" dirty="0" smtClean="0">
                <a:solidFill>
                  <a:srgbClr val="FF0000"/>
                </a:solidFill>
                <a:ea typeface="+mn-lt"/>
                <a:cs typeface="Times New Roman" panose="02020603050405020304" pitchFamily="18" charset="0"/>
                <a:sym typeface="+mn-ea"/>
              </a:rPr>
              <a:t>项目展示</a:t>
            </a:r>
            <a:r>
              <a:rPr lang="en-US" altLang="zh-CN" b="1" dirty="0" smtClean="0">
                <a:solidFill>
                  <a:srgbClr val="FF0000"/>
                </a:solidFill>
                <a:ea typeface="+mn-lt"/>
                <a:cs typeface="Times New Roman" panose="02020603050405020304" pitchFamily="18" charset="0"/>
                <a:sym typeface="+mn-ea"/>
              </a:rPr>
              <a:t> * 0.5  + </a:t>
            </a:r>
            <a:r>
              <a:rPr lang="zh-CN" altLang="en-US" b="1" dirty="0" smtClean="0">
                <a:solidFill>
                  <a:srgbClr val="FF0000"/>
                </a:solidFill>
                <a:ea typeface="+mn-lt"/>
                <a:cs typeface="Times New Roman" panose="02020603050405020304" pitchFamily="18" charset="0"/>
                <a:sym typeface="+mn-ea"/>
              </a:rPr>
              <a:t>验收材料</a:t>
            </a:r>
            <a:r>
              <a:rPr lang="en-US" altLang="zh-CN" b="1" dirty="0" smtClean="0">
                <a:solidFill>
                  <a:srgbClr val="FF0000"/>
                </a:solidFill>
                <a:ea typeface="+mn-lt"/>
                <a:cs typeface="Times New Roman" panose="02020603050405020304" pitchFamily="18" charset="0"/>
                <a:sym typeface="+mn-ea"/>
              </a:rPr>
              <a:t> * 0.5 + </a:t>
            </a:r>
            <a:r>
              <a:rPr lang="zh-CN" altLang="en-US" b="1" dirty="0" smtClean="0">
                <a:solidFill>
                  <a:srgbClr val="FF0000"/>
                </a:solidFill>
                <a:ea typeface="+mn-lt"/>
                <a:cs typeface="Times New Roman" panose="02020603050405020304" pitchFamily="18" charset="0"/>
                <a:sym typeface="+mn-ea"/>
              </a:rPr>
              <a:t>小组加分项</a:t>
            </a:r>
            <a:r>
              <a:rPr lang="zh-CN" altLang="en-US" dirty="0" smtClean="0">
                <a:solidFill>
                  <a:sysClr val="windowText" lastClr="000000"/>
                </a:solidFill>
                <a:ea typeface="+mn-lt"/>
                <a:cs typeface="Times New Roman" panose="02020603050405020304" pitchFamily="18" charset="0"/>
                <a:sym typeface="+mn-ea"/>
              </a:rPr>
              <a:t>（不超过</a:t>
            </a:r>
            <a:r>
              <a:rPr lang="en-US" altLang="zh-CN" dirty="0" smtClean="0">
                <a:solidFill>
                  <a:sysClr val="windowText" lastClr="000000"/>
                </a:solidFill>
                <a:ea typeface="+mn-lt"/>
                <a:cs typeface="Times New Roman" panose="02020603050405020304" pitchFamily="18" charset="0"/>
                <a:sym typeface="+mn-ea"/>
              </a:rPr>
              <a:t>2</a:t>
            </a:r>
            <a:r>
              <a:rPr lang="zh-CN" altLang="en-US" dirty="0" smtClean="0">
                <a:solidFill>
                  <a:sysClr val="windowText" lastClr="000000"/>
                </a:solidFill>
                <a:ea typeface="+mn-lt"/>
                <a:cs typeface="Times New Roman" panose="02020603050405020304" pitchFamily="18" charset="0"/>
                <a:sym typeface="+mn-ea"/>
              </a:rPr>
              <a:t>分）</a:t>
            </a:r>
            <a:endParaRPr lang="zh-CN" alt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zh-CN" alt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zh-CN" alt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zh-CN" altLang="en-US" dirty="0" smtClean="0">
              <a:solidFill>
                <a:sysClr val="windowText" lastClr="000000"/>
              </a:solidFill>
              <a:ea typeface="+mn-lt"/>
              <a:cs typeface="Times New Roman" panose="02020603050405020304" pitchFamily="18" charset="0"/>
              <a:sym typeface="+mn-ea"/>
            </a:endParaRPr>
          </a:p>
          <a:p>
            <a:pPr indent="0" defTabSz="1147445" fontAlgn="base">
              <a:lnSpc>
                <a:spcPct val="100000"/>
              </a:lnSpc>
              <a:spcBef>
                <a:spcPts val="640"/>
              </a:spcBef>
              <a:buClr>
                <a:srgbClr val="FFC000"/>
              </a:buClr>
              <a:buFont typeface="Wingdings" panose="05000000000000000000" pitchFamily="2" charset="2"/>
              <a:buNone/>
            </a:pP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项目展示部分将根据</a:t>
            </a:r>
            <a:r>
              <a:rPr lang="zh-CN" altLang="en-US" b="1" dirty="0" smtClean="0">
                <a:solidFill>
                  <a:srgbClr val="FF0000"/>
                </a:solidFill>
                <a:ea typeface="+mn-lt"/>
                <a:cs typeface="Times New Roman" panose="02020603050405020304" pitchFamily="18" charset="0"/>
                <a:sym typeface="+mn-ea"/>
              </a:rPr>
              <a:t>操作演示情况，结果是否正确，回答问题</a:t>
            </a:r>
            <a:r>
              <a:rPr lang="zh-CN" altLang="en-US" dirty="0" smtClean="0">
                <a:solidFill>
                  <a:sysClr val="windowText" lastClr="000000"/>
                </a:solidFill>
                <a:ea typeface="+mn-lt"/>
                <a:cs typeface="Times New Roman" panose="02020603050405020304" pitchFamily="18" charset="0"/>
                <a:sym typeface="+mn-ea"/>
              </a:rPr>
              <a:t>三方面进行评分。请将汇报控制在</a:t>
            </a:r>
            <a:r>
              <a:rPr lang="en-US" altLang="zh-CN" dirty="0" smtClean="0">
                <a:solidFill>
                  <a:sysClr val="windowText" lastClr="000000"/>
                </a:solidFill>
                <a:ea typeface="+mn-lt"/>
                <a:cs typeface="Times New Roman" panose="02020603050405020304" pitchFamily="18" charset="0"/>
                <a:sym typeface="+mn-ea"/>
              </a:rPr>
              <a:t>10</a:t>
            </a:r>
            <a:r>
              <a:rPr lang="zh-CN" altLang="en-US" dirty="0" smtClean="0">
                <a:solidFill>
                  <a:sysClr val="windowText" lastClr="000000"/>
                </a:solidFill>
                <a:ea typeface="+mn-lt"/>
                <a:cs typeface="Times New Roman" panose="02020603050405020304" pitchFamily="18" charset="0"/>
                <a:sym typeface="+mn-ea"/>
              </a:rPr>
              <a:t>分钟以内（提供软件演示操作视频演示</a:t>
            </a:r>
            <a:r>
              <a:rPr lang="en-US" altLang="zh-CN" dirty="0" smtClean="0">
                <a:solidFill>
                  <a:sysClr val="windowText" lastClr="000000"/>
                </a:solidFill>
                <a:ea typeface="+mn-lt"/>
                <a:cs typeface="Times New Roman" panose="02020603050405020304" pitchFamily="18" charset="0"/>
                <a:sym typeface="+mn-ea"/>
              </a:rPr>
              <a:t>/</a:t>
            </a:r>
            <a:r>
              <a:rPr lang="zh-CN" altLang="en-US" dirty="0" smtClean="0">
                <a:solidFill>
                  <a:sysClr val="windowText" lastClr="000000"/>
                </a:solidFill>
                <a:ea typeface="+mn-lt"/>
                <a:cs typeface="Times New Roman" panose="02020603050405020304" pitchFamily="18" charset="0"/>
                <a:sym typeface="+mn-ea"/>
              </a:rPr>
              <a:t>现场操作演示</a:t>
            </a:r>
            <a:r>
              <a:rPr lang="en-US" altLang="zh-CN" dirty="0" smtClean="0">
                <a:solidFill>
                  <a:sysClr val="windowText" lastClr="000000"/>
                </a:solidFill>
                <a:ea typeface="+mn-lt"/>
                <a:cs typeface="Times New Roman" panose="02020603050405020304" pitchFamily="18" charset="0"/>
                <a:sym typeface="+mn-ea"/>
              </a:rPr>
              <a:t>2-3</a:t>
            </a:r>
            <a:r>
              <a:rPr lang="zh-CN" altLang="en-US" dirty="0" smtClean="0">
                <a:solidFill>
                  <a:sysClr val="windowText" lastClr="000000"/>
                </a:solidFill>
                <a:ea typeface="+mn-lt"/>
                <a:cs typeface="Times New Roman" panose="02020603050405020304" pitchFamily="18" charset="0"/>
                <a:sym typeface="+mn-ea"/>
              </a:rPr>
              <a:t>分钟以内），回答问题将有</a:t>
            </a:r>
            <a:r>
              <a:rPr lang="en-US" altLang="zh-CN" dirty="0" smtClean="0">
                <a:solidFill>
                  <a:sysClr val="windowText" lastClr="000000"/>
                </a:solidFill>
                <a:ea typeface="+mn-lt"/>
                <a:cs typeface="Times New Roman" panose="02020603050405020304" pitchFamily="18" charset="0"/>
                <a:sym typeface="+mn-ea"/>
              </a:rPr>
              <a:t>5</a:t>
            </a:r>
            <a:r>
              <a:rPr lang="zh-CN" altLang="en-US" dirty="0" smtClean="0">
                <a:solidFill>
                  <a:sysClr val="windowText" lastClr="000000"/>
                </a:solidFill>
                <a:ea typeface="+mn-lt"/>
                <a:cs typeface="Times New Roman" panose="02020603050405020304" pitchFamily="18" charset="0"/>
                <a:sym typeface="+mn-ea"/>
              </a:rPr>
              <a:t>分钟。汇报中机器学习部分请务必包含实验数据</a:t>
            </a:r>
            <a:r>
              <a:rPr lang="zh-CN" altLang="en-US" dirty="0" smtClean="0">
                <a:solidFill>
                  <a:sysClr val="windowText" lastClr="000000"/>
                </a:solidFill>
                <a:ea typeface="+mn-lt"/>
                <a:cs typeface="Times New Roman" panose="02020603050405020304" pitchFamily="18" charset="0"/>
                <a:sym typeface="+mn-ea"/>
              </a:rPr>
              <a:t>分析。</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验收材料部分将根据</a:t>
            </a:r>
            <a:r>
              <a:rPr lang="zh-CN" altLang="en-US" b="1" dirty="0" smtClean="0">
                <a:solidFill>
                  <a:srgbClr val="FF0000"/>
                </a:solidFill>
                <a:ea typeface="+mn-lt"/>
                <a:cs typeface="Times New Roman" panose="02020603050405020304" pitchFamily="18" charset="0"/>
                <a:sym typeface="+mn-ea"/>
              </a:rPr>
              <a:t>小组完成度，方案合理度，配置合理度，报告规范度</a:t>
            </a:r>
            <a:r>
              <a:rPr lang="zh-CN" altLang="en-US" dirty="0" smtClean="0">
                <a:solidFill>
                  <a:sysClr val="windowText" lastClr="000000"/>
                </a:solidFill>
                <a:ea typeface="+mn-lt"/>
                <a:cs typeface="Times New Roman" panose="02020603050405020304" pitchFamily="18" charset="0"/>
                <a:sym typeface="+mn-ea"/>
              </a:rPr>
              <a:t>四方面进行评分。</a:t>
            </a:r>
            <a:endParaRPr lang="zh-CN" altLang="en-US" dirty="0" smtClean="0">
              <a:solidFill>
                <a:sysClr val="windowText" lastClr="000000"/>
              </a:solidFill>
              <a:ea typeface="+mn-lt"/>
              <a:cs typeface="Times New Roman" panose="02020603050405020304" pitchFamily="18" charset="0"/>
              <a:sym typeface="+mn-ea"/>
            </a:endParaRPr>
          </a:p>
          <a:p>
            <a:pPr marL="939800" lvl="1" indent="-482600" defTabSz="1147445" fontAlgn="base">
              <a:lnSpc>
                <a:spcPct val="100000"/>
              </a:lnSpc>
              <a:spcBef>
                <a:spcPts val="640"/>
              </a:spcBef>
              <a:buClr>
                <a:srgbClr val="FFC000"/>
              </a:buClr>
              <a:buFont typeface="Wingdings" panose="05000000000000000000" pitchFamily="2" charset="2"/>
              <a:buChar char="l"/>
            </a:pPr>
            <a:r>
              <a:rPr lang="zh-CN" altLang="en-US" dirty="0" smtClean="0">
                <a:solidFill>
                  <a:sysClr val="windowText" lastClr="000000"/>
                </a:solidFill>
                <a:ea typeface="+mn-lt"/>
                <a:cs typeface="Times New Roman" panose="02020603050405020304" pitchFamily="18" charset="0"/>
                <a:sym typeface="+mn-ea"/>
              </a:rPr>
              <a:t>将会根据</a:t>
            </a:r>
            <a:r>
              <a:rPr lang="zh-CN" altLang="en-US" b="1" dirty="0" smtClean="0">
                <a:solidFill>
                  <a:srgbClr val="FF0000"/>
                </a:solidFill>
                <a:ea typeface="+mn-lt"/>
                <a:cs typeface="Times New Roman" panose="02020603050405020304" pitchFamily="18" charset="0"/>
                <a:sym typeface="+mn-ea"/>
              </a:rPr>
              <a:t>项目创新点</a:t>
            </a:r>
            <a:r>
              <a:rPr lang="zh-CN" altLang="en-US" dirty="0" smtClean="0">
                <a:solidFill>
                  <a:sysClr val="windowText" lastClr="000000"/>
                </a:solidFill>
                <a:ea typeface="+mn-lt"/>
                <a:cs typeface="Times New Roman" panose="02020603050405020304" pitchFamily="18" charset="0"/>
                <a:sym typeface="+mn-ea"/>
              </a:rPr>
              <a:t>在</a:t>
            </a:r>
            <a:r>
              <a:rPr lang="zh-CN" altLang="en-US" b="1" dirty="0" smtClean="0">
                <a:solidFill>
                  <a:srgbClr val="FF0000"/>
                </a:solidFill>
                <a:ea typeface="+mn-lt"/>
                <a:cs typeface="Times New Roman" panose="02020603050405020304" pitchFamily="18" charset="0"/>
                <a:sym typeface="+mn-ea"/>
              </a:rPr>
              <a:t>小组</a:t>
            </a:r>
            <a:r>
              <a:rPr lang="zh-CN" altLang="en-US" dirty="0" smtClean="0">
                <a:solidFill>
                  <a:sysClr val="windowText" lastClr="000000"/>
                </a:solidFill>
                <a:ea typeface="+mn-lt"/>
                <a:cs typeface="Times New Roman" panose="02020603050405020304" pitchFamily="18" charset="0"/>
                <a:sym typeface="+mn-ea"/>
              </a:rPr>
              <a:t>得分基础上加分。</a:t>
            </a:r>
            <a:endParaRPr lang="zh-CN" altLang="en-US" dirty="0" smtClean="0">
              <a:solidFill>
                <a:sysClr val="windowText" lastClr="000000"/>
              </a:solidFill>
              <a:ea typeface="+mn-lt"/>
              <a:cs typeface="Times New Roman" panose="02020603050405020304" pitchFamily="18" charset="0"/>
              <a:sym typeface="+mn-ea"/>
            </a:endParaRPr>
          </a:p>
          <a:p>
            <a:pPr lvl="1" indent="0" defTabSz="1147445" fontAlgn="base">
              <a:lnSpc>
                <a:spcPct val="100000"/>
              </a:lnSpc>
              <a:spcBef>
                <a:spcPts val="640"/>
              </a:spcBef>
              <a:buClr>
                <a:srgbClr val="FFC000"/>
              </a:buClr>
              <a:buFont typeface="Wingdings" panose="05000000000000000000" pitchFamily="2" charset="2"/>
              <a:buNone/>
            </a:pPr>
            <a:r>
              <a:rPr lang="zh-CN" altLang="en-US" b="1" dirty="0" smtClean="0">
                <a:solidFill>
                  <a:srgbClr val="FF0000"/>
                </a:solidFill>
                <a:ea typeface="+mn-lt"/>
                <a:cs typeface="Times New Roman" panose="02020603050405020304" pitchFamily="18" charset="0"/>
                <a:sym typeface="+mn-ea"/>
              </a:rPr>
              <a:t>个人贡献权重</a:t>
            </a:r>
            <a:r>
              <a:rPr lang="zh-CN" altLang="en-US" dirty="0" smtClean="0">
                <a:solidFill>
                  <a:sysClr val="windowText" lastClr="000000"/>
                </a:solidFill>
                <a:ea typeface="+mn-lt"/>
                <a:cs typeface="Times New Roman" panose="02020603050405020304" pitchFamily="18" charset="0"/>
                <a:sym typeface="+mn-ea"/>
              </a:rPr>
              <a:t>由</a:t>
            </a:r>
            <a:r>
              <a:rPr lang="zh-CN" altLang="en-US" b="1" dirty="0" smtClean="0">
                <a:solidFill>
                  <a:srgbClr val="FF0000"/>
                </a:solidFill>
                <a:ea typeface="+mn-lt"/>
                <a:cs typeface="Times New Roman" panose="02020603050405020304" pitchFamily="18" charset="0"/>
                <a:sym typeface="+mn-ea"/>
              </a:rPr>
              <a:t>个人报告</a:t>
            </a:r>
            <a:r>
              <a:rPr lang="zh-CN" altLang="en-US" dirty="0" smtClean="0">
                <a:solidFill>
                  <a:sysClr val="windowText" lastClr="000000"/>
                </a:solidFill>
                <a:ea typeface="+mn-lt"/>
                <a:cs typeface="Times New Roman" panose="02020603050405020304" pitchFamily="18" charset="0"/>
                <a:sym typeface="+mn-ea"/>
              </a:rPr>
              <a:t>及</a:t>
            </a:r>
            <a:r>
              <a:rPr lang="zh-CN" altLang="en-US" b="1" dirty="0" smtClean="0">
                <a:solidFill>
                  <a:srgbClr val="FF0000"/>
                </a:solidFill>
                <a:ea typeface="+mn-lt"/>
                <a:cs typeface="Times New Roman" panose="02020603050405020304" pitchFamily="18" charset="0"/>
                <a:sym typeface="+mn-ea"/>
              </a:rPr>
              <a:t>小组组内互评</a:t>
            </a:r>
            <a:r>
              <a:rPr lang="zh-CN" altLang="en-US" dirty="0" smtClean="0">
                <a:solidFill>
                  <a:sysClr val="windowText" lastClr="000000"/>
                </a:solidFill>
                <a:ea typeface="+mn-lt"/>
                <a:cs typeface="Times New Roman" panose="02020603050405020304" pitchFamily="18" charset="0"/>
                <a:sym typeface="+mn-ea"/>
              </a:rPr>
              <a:t>决定</a:t>
            </a:r>
            <a:r>
              <a:rPr lang="zh-CN" altLang="en-US" b="1" dirty="0" smtClean="0">
                <a:solidFill>
                  <a:srgbClr val="FF0000"/>
                </a:solidFill>
                <a:ea typeface="+mn-lt"/>
                <a:cs typeface="Times New Roman" panose="02020603050405020304" pitchFamily="18" charset="0"/>
                <a:sym typeface="+mn-ea"/>
              </a:rPr>
              <a:t>上下浮动</a:t>
            </a:r>
            <a:r>
              <a:rPr lang="zh-CN" altLang="en-US" dirty="0" smtClean="0">
                <a:solidFill>
                  <a:sysClr val="windowText" lastClr="000000"/>
                </a:solidFill>
                <a:ea typeface="+mn-lt"/>
                <a:cs typeface="Times New Roman" panose="02020603050405020304" pitchFamily="18" charset="0"/>
                <a:sym typeface="+mn-ea"/>
              </a:rPr>
              <a:t>。</a:t>
            </a:r>
            <a:endParaRPr lang="zh-CN" altLang="en-US" dirty="0" smtClean="0">
              <a:solidFill>
                <a:sysClr val="windowText" lastClr="000000"/>
              </a:solidFill>
              <a:ea typeface="+mn-lt"/>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2197100" y="2809875"/>
            <a:ext cx="7610475" cy="1238250"/>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 name="菱形 3"/>
          <p:cNvSpPr/>
          <p:nvPr/>
        </p:nvSpPr>
        <p:spPr>
          <a:xfrm>
            <a:off x="4885690" y="2345690"/>
            <a:ext cx="2353310" cy="235331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b="1">
                <a:solidFill>
                  <a:schemeClr val="bg1"/>
                </a:solidFill>
              </a:rPr>
              <a:t>开发环境</a:t>
            </a:r>
            <a:endParaRPr lang="zh-CN" altLang="en-US" b="1">
              <a:solidFill>
                <a:schemeClr val="bg1"/>
              </a:solidFill>
            </a:endParaRPr>
          </a:p>
        </p:txBody>
      </p:sp>
      <p:sp>
        <p:nvSpPr>
          <p:cNvPr id="5" name="菱形 4"/>
          <p:cNvSpPr/>
          <p:nvPr/>
        </p:nvSpPr>
        <p:spPr>
          <a:xfrm>
            <a:off x="7959725" y="2345690"/>
            <a:ext cx="2353310" cy="2353310"/>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b="1">
                <a:solidFill>
                  <a:schemeClr val="bg1"/>
                </a:solidFill>
              </a:rPr>
              <a:t>开发需求</a:t>
            </a:r>
            <a:endParaRPr lang="zh-CN" altLang="en-US" b="1">
              <a:solidFill>
                <a:schemeClr val="bg1"/>
              </a:solidFill>
            </a:endParaRPr>
          </a:p>
        </p:txBody>
      </p:sp>
      <p:grpSp>
        <p:nvGrpSpPr>
          <p:cNvPr id="8" name="组合 7"/>
          <p:cNvGrpSpPr/>
          <p:nvPr/>
        </p:nvGrpSpPr>
        <p:grpSpPr>
          <a:xfrm>
            <a:off x="1897380" y="2252345"/>
            <a:ext cx="2555240" cy="2555240"/>
            <a:chOff x="2988" y="3547"/>
            <a:chExt cx="4024" cy="4024"/>
          </a:xfrm>
          <a:effectLst>
            <a:outerShdw blurRad="152400" dist="317500" dir="5400000" sx="90000" sy="-19000" rotWithShape="0">
              <a:prstClr val="black">
                <a:alpha val="15000"/>
              </a:prstClr>
            </a:outerShdw>
          </a:effectLst>
        </p:grpSpPr>
        <p:sp>
          <p:nvSpPr>
            <p:cNvPr id="3" name="菱形 2"/>
            <p:cNvSpPr/>
            <p:nvPr/>
          </p:nvSpPr>
          <p:spPr>
            <a:xfrm>
              <a:off x="3003" y="3694"/>
              <a:ext cx="3706" cy="3706"/>
            </a:xfrm>
            <a:prstGeom prst="diamond">
              <a:avLst/>
            </a:prstGeom>
            <a:ln>
              <a:solidFill>
                <a:srgbClr val="FCC196"/>
              </a:solidFill>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b="1">
                  <a:solidFill>
                    <a:schemeClr val="bg1"/>
                  </a:solidFill>
                </a:rPr>
                <a:t>开发背景</a:t>
              </a:r>
              <a:endParaRPr lang="zh-CN" altLang="en-US" b="1">
                <a:solidFill>
                  <a:schemeClr val="bg1"/>
                </a:solidFill>
              </a:endParaRPr>
            </a:p>
          </p:txBody>
        </p:sp>
        <p:sp>
          <p:nvSpPr>
            <p:cNvPr id="6" name="菱形 5"/>
            <p:cNvSpPr/>
            <p:nvPr/>
          </p:nvSpPr>
          <p:spPr>
            <a:xfrm>
              <a:off x="2988" y="3547"/>
              <a:ext cx="4024" cy="4024"/>
            </a:xfrm>
            <a:prstGeom prst="diamond">
              <a:avLst/>
            </a:prstGeom>
            <a:noFill/>
            <a:ln>
              <a:solidFill>
                <a:srgbClr val="FCBD8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7" name="文本框 76"/>
          <p:cNvSpPr txBox="1"/>
          <p:nvPr/>
        </p:nvSpPr>
        <p:spPr>
          <a:xfrm>
            <a:off x="1009650" y="353695"/>
            <a:ext cx="3597275"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课程设计任务</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77" name="文本框 76"/>
          <p:cNvSpPr txBox="1"/>
          <p:nvPr/>
        </p:nvSpPr>
        <p:spPr>
          <a:xfrm>
            <a:off x="1009650" y="353695"/>
            <a:ext cx="56965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项目背景</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sp>
        <p:nvSpPr>
          <p:cNvPr id="4" name="文本框 3"/>
          <p:cNvSpPr txBox="1"/>
          <p:nvPr/>
        </p:nvSpPr>
        <p:spPr>
          <a:xfrm>
            <a:off x="1009650" y="3789045"/>
            <a:ext cx="6652895" cy="155829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en-US" altLang="zh-CN" b="1" dirty="0" smtClean="0">
                <a:solidFill>
                  <a:sysClr val="windowText" lastClr="000000"/>
                </a:solidFill>
                <a:ea typeface="+mn-lt"/>
                <a:cs typeface="Times New Roman" panose="02020603050405020304" pitchFamily="18" charset="0"/>
                <a:sym typeface="+mn-ea"/>
              </a:rPr>
              <a:t>       </a:t>
            </a:r>
            <a:r>
              <a:rPr lang="zh-CN" altLang="en-US" b="1" dirty="0" smtClean="0">
                <a:solidFill>
                  <a:sysClr val="windowText" lastClr="000000"/>
                </a:solidFill>
                <a:ea typeface="+mn-lt"/>
                <a:cs typeface="Times New Roman" panose="02020603050405020304" pitchFamily="18" charset="0"/>
                <a:sym typeface="+mn-ea"/>
              </a:rPr>
              <a:t>机械臂</a:t>
            </a:r>
            <a:r>
              <a:rPr lang="zh-CN" altLang="en-US" b="1" dirty="0" smtClean="0">
                <a:solidFill>
                  <a:sysClr val="windowText" lastClr="000000"/>
                </a:solidFill>
                <a:ea typeface="+mn-lt"/>
                <a:cs typeface="Times New Roman" panose="02020603050405020304" pitchFamily="18" charset="0"/>
                <a:sym typeface="+mn-ea"/>
              </a:rPr>
              <a:t>背景</a:t>
            </a:r>
            <a:endParaRPr lang="zh-CN" altLang="en-US"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dirty="0" smtClean="0">
                <a:solidFill>
                  <a:sysClr val="windowText" lastClr="000000"/>
                </a:solidFill>
                <a:ea typeface="+mn-lt"/>
                <a:cs typeface="Times New Roman" panose="02020603050405020304" pitchFamily="18" charset="0"/>
                <a:sym typeface="+mn-ea"/>
              </a:rPr>
              <a:t>机械臂可以应用于不同的领域：如在工业生产线上，自动化机械臂可以协助完成焊接、搬运、精确操作等工作，有望提高工作效率和精度；在医疗卫生行业中，机械臂可以进行手术操作，帮助医生提高治疗效果。</a:t>
            </a:r>
            <a:endParaRPr dirty="0" smtClean="0">
              <a:solidFill>
                <a:sysClr val="windowText" lastClr="000000"/>
              </a:solidFill>
              <a:ea typeface="+mn-lt"/>
              <a:cs typeface="Times New Roman" panose="02020603050405020304" pitchFamily="18" charset="0"/>
              <a:sym typeface="+mn-ea"/>
            </a:endParaRPr>
          </a:p>
        </p:txBody>
      </p:sp>
      <p:sp>
        <p:nvSpPr>
          <p:cNvPr id="5" name="文本框 4"/>
          <p:cNvSpPr txBox="1"/>
          <p:nvPr/>
        </p:nvSpPr>
        <p:spPr>
          <a:xfrm>
            <a:off x="1009015" y="1736090"/>
            <a:ext cx="10307955" cy="1281430"/>
          </a:xfrm>
          <a:prstGeom prst="rect">
            <a:avLst/>
          </a:prstGeom>
          <a:noFill/>
        </p:spPr>
        <p:txBody>
          <a:bodyPr wrap="square" rtlCol="0" anchor="t">
            <a:spAutoFit/>
          </a:bodyPr>
          <a:p>
            <a:pPr indent="0" defTabSz="1147445" fontAlgn="base">
              <a:lnSpc>
                <a:spcPct val="100000"/>
              </a:lnSpc>
              <a:spcBef>
                <a:spcPts val="640"/>
              </a:spcBef>
              <a:buClr>
                <a:srgbClr val="FFC000"/>
              </a:buClr>
              <a:buFont typeface="Wingdings" panose="05000000000000000000" pitchFamily="2" charset="2"/>
              <a:buNone/>
            </a:pPr>
            <a:r>
              <a:rPr lang="en-US" altLang="zh-CN" b="1" dirty="0" smtClean="0">
                <a:solidFill>
                  <a:sysClr val="windowText" lastClr="000000"/>
                </a:solidFill>
                <a:ea typeface="+mn-lt"/>
                <a:cs typeface="Times New Roman" panose="02020603050405020304" pitchFamily="18" charset="0"/>
                <a:sym typeface="+mn-ea"/>
              </a:rPr>
              <a:t>       </a:t>
            </a:r>
            <a:r>
              <a:rPr lang="zh-CN" altLang="en-US" b="1" dirty="0" smtClean="0">
                <a:solidFill>
                  <a:sysClr val="windowText" lastClr="000000"/>
                </a:solidFill>
                <a:ea typeface="+mn-lt"/>
                <a:cs typeface="Times New Roman" panose="02020603050405020304" pitchFamily="18" charset="0"/>
                <a:sym typeface="+mn-ea"/>
              </a:rPr>
              <a:t>项目背景</a:t>
            </a:r>
            <a:endParaRPr lang="zh-CN" altLang="en-US" b="1" dirty="0" smtClean="0">
              <a:solidFill>
                <a:sysClr val="windowText" lastClr="000000"/>
              </a:solidFill>
              <a:ea typeface="+mn-lt"/>
              <a:cs typeface="Times New Roman" panose="02020603050405020304" pitchFamily="18" charset="0"/>
              <a:sym typeface="+mn-ea"/>
            </a:endParaRPr>
          </a:p>
          <a:p>
            <a:pPr marL="482600" indent="-482600" defTabSz="1147445" fontAlgn="base">
              <a:lnSpc>
                <a:spcPct val="100000"/>
              </a:lnSpc>
              <a:spcBef>
                <a:spcPts val="640"/>
              </a:spcBef>
              <a:buClr>
                <a:srgbClr val="FFC000"/>
              </a:buClr>
              <a:buFont typeface="Wingdings" panose="05000000000000000000" pitchFamily="2" charset="2"/>
              <a:buChar char="l"/>
            </a:pPr>
            <a:r>
              <a:rPr dirty="0" smtClean="0">
                <a:solidFill>
                  <a:sysClr val="windowText" lastClr="000000"/>
                </a:solidFill>
                <a:ea typeface="+mn-lt"/>
                <a:cs typeface="Times New Roman" panose="02020603050405020304" pitchFamily="18" charset="0"/>
                <a:sym typeface="+mn-ea"/>
              </a:rPr>
              <a:t>本次课程设计旨在开发一个基于Jetson主控板、搭载Linux系统和小型6自由度机械臂的项目。该项目目标是实现机械臂的自主控制，通过预先设定的指令集，使机械臂完成多项操作任务，如抓取物体、放置物体、拆卸组装等。</a:t>
            </a:r>
            <a:endParaRPr dirty="0" smtClean="0">
              <a:solidFill>
                <a:sysClr val="windowText" lastClr="000000"/>
              </a:solidFill>
              <a:ea typeface="+mn-lt"/>
              <a:cs typeface="Times New Roman" panose="02020603050405020304" pitchFamily="18"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7868920" y="3609975"/>
            <a:ext cx="3859530" cy="2585085"/>
          </a:xfrm>
          <a:prstGeom prst="rect">
            <a:avLst/>
          </a:prstGeom>
        </p:spPr>
      </p:pic>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任意多边形: 形状 5"/>
          <p:cNvSpPr/>
          <p:nvPr/>
        </p:nvSpPr>
        <p:spPr>
          <a:xfrm rot="5400000">
            <a:off x="203098" y="204688"/>
            <a:ext cx="876303" cy="466928"/>
          </a:xfrm>
          <a:custGeom>
            <a:avLst/>
            <a:gdLst>
              <a:gd name="connsiteX0" fmla="*/ 0 w 876303"/>
              <a:gd name="connsiteY0" fmla="*/ 466927 h 466928"/>
              <a:gd name="connsiteX1" fmla="*/ 0 w 876303"/>
              <a:gd name="connsiteY1" fmla="*/ 0 h 466928"/>
              <a:gd name="connsiteX2" fmla="*/ 642839 w 876303"/>
              <a:gd name="connsiteY2" fmla="*/ 0 h 466928"/>
              <a:gd name="connsiteX3" fmla="*/ 876303 w 876303"/>
              <a:gd name="connsiteY3" fmla="*/ 233464 h 466928"/>
              <a:gd name="connsiteX4" fmla="*/ 876302 w 876303"/>
              <a:gd name="connsiteY4" fmla="*/ 233464 h 466928"/>
              <a:gd name="connsiteX5" fmla="*/ 642838 w 876303"/>
              <a:gd name="connsiteY5" fmla="*/ 466928 h 4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3" h="466928">
                <a:moveTo>
                  <a:pt x="0" y="466927"/>
                </a:moveTo>
                <a:lnTo>
                  <a:pt x="0" y="0"/>
                </a:lnTo>
                <a:lnTo>
                  <a:pt x="642839" y="0"/>
                </a:lnTo>
                <a:cubicBezTo>
                  <a:pt x="771778" y="0"/>
                  <a:pt x="876303" y="104525"/>
                  <a:pt x="876303" y="233464"/>
                </a:cubicBezTo>
                <a:lnTo>
                  <a:pt x="876302" y="233464"/>
                </a:lnTo>
                <a:cubicBezTo>
                  <a:pt x="876302" y="362403"/>
                  <a:pt x="771777" y="466928"/>
                  <a:pt x="642838" y="466928"/>
                </a:cubicBezTo>
                <a:close/>
              </a:path>
            </a:pathLst>
          </a:custGeom>
          <a:solidFill>
            <a:srgbClr val="005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4" name="椭圆 73"/>
          <p:cNvSpPr/>
          <p:nvPr/>
        </p:nvSpPr>
        <p:spPr>
          <a:xfrm>
            <a:off x="468110" y="469108"/>
            <a:ext cx="346278" cy="346278"/>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cs typeface="+mn-ea"/>
              <a:sym typeface="+mn-lt"/>
            </a:endParaRPr>
          </a:p>
        </p:txBody>
      </p:sp>
      <p:sp>
        <p:nvSpPr>
          <p:cNvPr id="75" name="椭圆 7"/>
          <p:cNvSpPr/>
          <p:nvPr/>
        </p:nvSpPr>
        <p:spPr>
          <a:xfrm>
            <a:off x="534771" y="545238"/>
            <a:ext cx="212956" cy="19401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7AC86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5" name="菱形 4"/>
          <p:cNvSpPr/>
          <p:nvPr/>
        </p:nvSpPr>
        <p:spPr>
          <a:xfrm>
            <a:off x="7959725" y="2345690"/>
            <a:ext cx="2353310" cy="2353310"/>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b="1">
                <a:solidFill>
                  <a:schemeClr val="bg1"/>
                </a:solidFill>
              </a:rPr>
              <a:t>开发需求</a:t>
            </a:r>
            <a:endParaRPr lang="zh-CN" altLang="en-US" b="1">
              <a:solidFill>
                <a:schemeClr val="bg1"/>
              </a:solidFill>
            </a:endParaRPr>
          </a:p>
        </p:txBody>
      </p:sp>
      <p:sp>
        <p:nvSpPr>
          <p:cNvPr id="3" name="菱形 2"/>
          <p:cNvSpPr/>
          <p:nvPr/>
        </p:nvSpPr>
        <p:spPr>
          <a:xfrm>
            <a:off x="1906905" y="2345690"/>
            <a:ext cx="2353310" cy="2353310"/>
          </a:xfrm>
          <a:prstGeom prst="diamond">
            <a:avLst/>
          </a:prstGeom>
          <a:ln>
            <a:solidFill>
              <a:srgbClr val="FCC196"/>
            </a:solidFill>
          </a:ln>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b="1">
                <a:solidFill>
                  <a:schemeClr val="bg1"/>
                </a:solidFill>
              </a:rPr>
              <a:t>开发背景</a:t>
            </a:r>
            <a:endParaRPr lang="zh-CN" altLang="en-US" b="1">
              <a:solidFill>
                <a:schemeClr val="bg1"/>
              </a:solidFill>
            </a:endParaRPr>
          </a:p>
        </p:txBody>
      </p:sp>
      <p:sp>
        <p:nvSpPr>
          <p:cNvPr id="77" name="文本框 76"/>
          <p:cNvSpPr txBox="1"/>
          <p:nvPr/>
        </p:nvSpPr>
        <p:spPr>
          <a:xfrm>
            <a:off x="1009650" y="353695"/>
            <a:ext cx="3597275"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rgbClr val="005171"/>
                </a:solidFill>
                <a:effectLst/>
                <a:uLnTx/>
                <a:uFillTx/>
                <a:cs typeface="+mn-ea"/>
                <a:sym typeface="+mn-lt"/>
              </a:rPr>
              <a:t>课程设计任务</a:t>
            </a:r>
            <a:endParaRPr kumimoji="1" lang="zh-CN" altLang="en-US" sz="2800" b="1" i="0" u="none" strike="noStrike" kern="1200" cap="none" spc="0" normalizeH="0" baseline="0" noProof="0" dirty="0">
              <a:ln>
                <a:noFill/>
              </a:ln>
              <a:solidFill>
                <a:srgbClr val="005171"/>
              </a:solidFill>
              <a:effectLst/>
              <a:uLnTx/>
              <a:uFillTx/>
              <a:cs typeface="+mn-ea"/>
              <a:sym typeface="+mn-lt"/>
            </a:endParaRPr>
          </a:p>
        </p:txBody>
      </p:sp>
      <p:grpSp>
        <p:nvGrpSpPr>
          <p:cNvPr id="7" name="组合 6"/>
          <p:cNvGrpSpPr/>
          <p:nvPr/>
        </p:nvGrpSpPr>
        <p:grpSpPr>
          <a:xfrm>
            <a:off x="4885690" y="2252345"/>
            <a:ext cx="2555240" cy="2555240"/>
            <a:chOff x="7694" y="3547"/>
            <a:chExt cx="4024" cy="4024"/>
          </a:xfrm>
          <a:effectLst>
            <a:outerShdw blurRad="152400" dist="317500" dir="5400000" sx="90000" sy="-19000" rotWithShape="0">
              <a:prstClr val="black">
                <a:alpha val="15000"/>
              </a:prstClr>
            </a:outerShdw>
          </a:effectLst>
        </p:grpSpPr>
        <p:sp>
          <p:nvSpPr>
            <p:cNvPr id="4" name="菱形 3"/>
            <p:cNvSpPr/>
            <p:nvPr/>
          </p:nvSpPr>
          <p:spPr>
            <a:xfrm>
              <a:off x="7694" y="3694"/>
              <a:ext cx="3706" cy="3706"/>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b="1">
                  <a:solidFill>
                    <a:schemeClr val="bg1"/>
                  </a:solidFill>
                </a:rPr>
                <a:t>开发环境</a:t>
              </a:r>
              <a:endParaRPr lang="zh-CN" altLang="en-US" b="1">
                <a:solidFill>
                  <a:schemeClr val="bg1"/>
                </a:solidFill>
              </a:endParaRPr>
            </a:p>
          </p:txBody>
        </p:sp>
        <p:sp>
          <p:nvSpPr>
            <p:cNvPr id="2" name="菱形 1"/>
            <p:cNvSpPr/>
            <p:nvPr/>
          </p:nvSpPr>
          <p:spPr>
            <a:xfrm>
              <a:off x="7694" y="3547"/>
              <a:ext cx="4024" cy="4024"/>
            </a:xfrm>
            <a:prstGeom prst="diamond">
              <a:avLst/>
            </a:prstGeom>
            <a:noFill/>
            <a:ln>
              <a:solidFill>
                <a:srgbClr val="91C7EE"/>
              </a:solidFill>
            </a:ln>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slow">
    <p:wipe/>
  </p:transition>
  <p:timing>
    <p:tnLst>
      <p:par>
        <p:cTn id="1" dur="indefinite" restart="never" nodeType="tmRoot"/>
      </p:par>
    </p:tnLst>
  </p:timing>
</p:sld>
</file>

<file path=ppt/tags/tag1.xml><?xml version="1.0" encoding="utf-8"?>
<p:tagLst xmlns:p="http://schemas.openxmlformats.org/presentationml/2006/main">
  <p:tag name="PA" val="v4.3.1"/>
</p:tagLst>
</file>

<file path=ppt/tags/tag10.xml><?xml version="1.0" encoding="utf-8"?>
<p:tagLst xmlns:p="http://schemas.openxmlformats.org/presentationml/2006/main">
  <p:tag name="PA" val="v4.3.1"/>
</p:tagLst>
</file>

<file path=ppt/tags/tag11.xml><?xml version="1.0" encoding="utf-8"?>
<p:tagLst xmlns:p="http://schemas.openxmlformats.org/presentationml/2006/main">
  <p:tag name="PA" val="v4.3.1"/>
</p:tagLst>
</file>

<file path=ppt/tags/tag12.xml><?xml version="1.0" encoding="utf-8"?>
<p:tagLst xmlns:p="http://schemas.openxmlformats.org/presentationml/2006/main">
  <p:tag name="PA" val="v4.3.1"/>
</p:tagLst>
</file>

<file path=ppt/tags/tag13.xml><?xml version="1.0" encoding="utf-8"?>
<p:tagLst xmlns:p="http://schemas.openxmlformats.org/presentationml/2006/main">
  <p:tag name="PA" val="v4.3.1"/>
</p:tagLst>
</file>

<file path=ppt/tags/tag14.xml><?xml version="1.0" encoding="utf-8"?>
<p:tagLst xmlns:p="http://schemas.openxmlformats.org/presentationml/2006/main">
  <p:tag name="PA" val="v4.3.1"/>
</p:tagLst>
</file>

<file path=ppt/tags/tag15.xml><?xml version="1.0" encoding="utf-8"?>
<p:tagLst xmlns:p="http://schemas.openxmlformats.org/presentationml/2006/main">
  <p:tag name="PA" val="v4.3.1"/>
</p:tagLst>
</file>

<file path=ppt/tags/tag16.xml><?xml version="1.0" encoding="utf-8"?>
<p:tagLst xmlns:p="http://schemas.openxmlformats.org/presentationml/2006/main">
  <p:tag name="PA" val="v4.3.1"/>
</p:tagLst>
</file>

<file path=ppt/tags/tag17.xml><?xml version="1.0" encoding="utf-8"?>
<p:tagLst xmlns:p="http://schemas.openxmlformats.org/presentationml/2006/main">
  <p:tag name="PA" val="v4.3.1"/>
</p:tagLst>
</file>

<file path=ppt/tags/tag18.xml><?xml version="1.0" encoding="utf-8"?>
<p:tagLst xmlns:p="http://schemas.openxmlformats.org/presentationml/2006/main">
  <p:tag name="PA" val="v4.3.1"/>
</p:tagLst>
</file>

<file path=ppt/tags/tag19.xml><?xml version="1.0" encoding="utf-8"?>
<p:tagLst xmlns:p="http://schemas.openxmlformats.org/presentationml/2006/main">
  <p:tag name="PA" val="v4.3.1"/>
</p:tagLst>
</file>

<file path=ppt/tags/tag2.xml><?xml version="1.0" encoding="utf-8"?>
<p:tagLst xmlns:p="http://schemas.openxmlformats.org/presentationml/2006/main">
  <p:tag name="PA" val="v4.3.1"/>
</p:tagLst>
</file>

<file path=ppt/tags/tag20.xml><?xml version="1.0" encoding="utf-8"?>
<p:tagLst xmlns:p="http://schemas.openxmlformats.org/presentationml/2006/main">
  <p:tag name="KSO_WM_UNIT_TABLE_BEAUTIFY" val="smartTable{5718b6bc-c901-4615-bc74-dee44b9c6bb0}"/>
  <p:tag name="TABLE_ENDDRAG_ORIGIN_RECT" val="756*306"/>
  <p:tag name="TABLE_ENDDRAG_RECT" val="101*137*756*306"/>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4.3.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4.3.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4.3.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COMMONDATA" val="eyJoZGlkIjoiMGUyNzFjZDYxNzg2MTYyNDE0NDM0YWY3MzNjZGNlY2IifQ=="/>
  <p:tag name="KSO_WPP_MARK_KEY" val="a8e486c8-5021-4604-b49a-e28f1288c611"/>
  <p:tag name="commondata" val="eyJoZGlkIjoiMmM2OGI3YzVjNmYzM2I0MTI2NDkwYzRkN2YzNWJkNTkifQ=="/>
</p:tagLst>
</file>

<file path=ppt/tags/tag6.xml><?xml version="1.0" encoding="utf-8"?>
<p:tagLst xmlns:p="http://schemas.openxmlformats.org/presentationml/2006/main">
  <p:tag name="PA" val="v4.3.1"/>
</p:tagLst>
</file>

<file path=ppt/tags/tag7.xml><?xml version="1.0" encoding="utf-8"?>
<p:tagLst xmlns:p="http://schemas.openxmlformats.org/presentationml/2006/main">
  <p:tag name="PA" val="v4.3.1"/>
</p:tagLst>
</file>

<file path=ppt/tags/tag8.xml><?xml version="1.0" encoding="utf-8"?>
<p:tagLst xmlns:p="http://schemas.openxmlformats.org/presentationml/2006/main">
  <p:tag name="PA" val="v4.3.1"/>
</p:tagLst>
</file>

<file path=ppt/tags/tag9.xml><?xml version="1.0" encoding="utf-8"?>
<p:tagLst xmlns:p="http://schemas.openxmlformats.org/presentationml/2006/main">
  <p:tag name="PA" val="v4.3.1"/>
</p:tagLst>
</file>

<file path=ppt/theme/theme1.xml><?xml version="1.0" encoding="utf-8"?>
<a:theme xmlns:a="http://schemas.openxmlformats.org/drawingml/2006/main" name="第一PPT，www.1ppt.com ">
  <a:themeElements>
    <a:clrScheme name="PitchLabs Default">
      <a:dk1>
        <a:srgbClr val="27282D"/>
      </a:dk1>
      <a:lt1>
        <a:srgbClr val="FFFFFF"/>
      </a:lt1>
      <a:dk2>
        <a:srgbClr val="424859"/>
      </a:dk2>
      <a:lt2>
        <a:srgbClr val="EAEAEA"/>
      </a:lt2>
      <a:accent1>
        <a:srgbClr val="F4397A"/>
      </a:accent1>
      <a:accent2>
        <a:srgbClr val="F35208"/>
      </a:accent2>
      <a:accent3>
        <a:srgbClr val="F2C901"/>
      </a:accent3>
      <a:accent4>
        <a:srgbClr val="01E0AD"/>
      </a:accent4>
      <a:accent5>
        <a:srgbClr val="70C3D6"/>
      </a:accent5>
      <a:accent6>
        <a:srgbClr val="3A4AAF"/>
      </a:accent6>
      <a:hlink>
        <a:srgbClr val="01E0AD"/>
      </a:hlink>
      <a:folHlink>
        <a:srgbClr val="70C3D6"/>
      </a:folHlink>
    </a:clrScheme>
    <a:fontScheme name="j21wfmo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自定义 11">
      <a:dk1>
        <a:sysClr val="windowText" lastClr="000000"/>
      </a:dk1>
      <a:lt1>
        <a:sysClr val="window" lastClr="FFFFFF"/>
      </a:lt1>
      <a:dk2>
        <a:srgbClr val="44546A"/>
      </a:dk2>
      <a:lt2>
        <a:srgbClr val="E7E6E6"/>
      </a:lt2>
      <a:accent1>
        <a:srgbClr val="009ED6"/>
      </a:accent1>
      <a:accent2>
        <a:srgbClr val="F69618"/>
      </a:accent2>
      <a:accent3>
        <a:srgbClr val="9BB531"/>
      </a:accent3>
      <a:accent4>
        <a:srgbClr val="03AB99"/>
      </a:accent4>
      <a:accent5>
        <a:srgbClr val="566372"/>
      </a:accent5>
      <a:accent6>
        <a:srgbClr val="70AD47"/>
      </a:accent6>
      <a:hlink>
        <a:srgbClr val="0563C1"/>
      </a:hlink>
      <a:folHlink>
        <a:srgbClr val="954F72"/>
      </a:folHlink>
    </a:clrScheme>
    <a:fontScheme name="j21wfmou">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5195</Words>
  <Application>WPS 演示</Application>
  <PresentationFormat>宽屏</PresentationFormat>
  <Paragraphs>451</Paragraphs>
  <Slides>36</Slides>
  <Notes>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36</vt:i4>
      </vt:variant>
    </vt:vector>
  </HeadingPairs>
  <TitlesOfParts>
    <vt:vector size="52" baseType="lpstr">
      <vt:lpstr>Arial</vt:lpstr>
      <vt:lpstr>宋体</vt:lpstr>
      <vt:lpstr>Wingdings</vt:lpstr>
      <vt:lpstr>Lato</vt:lpstr>
      <vt:lpstr>Calibri</vt:lpstr>
      <vt:lpstr>小米兰亭</vt:lpstr>
      <vt:lpstr>方正兰亭粗黑简体</vt:lpstr>
      <vt:lpstr>黑体</vt:lpstr>
      <vt:lpstr>微软雅黑</vt:lpstr>
      <vt:lpstr>Calibri</vt:lpstr>
      <vt:lpstr>Times New Roman</vt:lpstr>
      <vt:lpstr>等线</vt:lpstr>
      <vt:lpstr>Arial Unicode MS</vt:lpstr>
      <vt:lpstr>Verdana</vt:lpstr>
      <vt:lpstr>第一PPT，www.1ppt.com </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美林</cp:lastModifiedBy>
  <cp:revision>310</cp:revision>
  <dcterms:created xsi:type="dcterms:W3CDTF">2019-06-19T02:08:00Z</dcterms:created>
  <dcterms:modified xsi:type="dcterms:W3CDTF">2024-12-22T12:44:56Z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DCD951EC247E49B0A2CD31514C1DCC98_13</vt:lpwstr>
  </property>
</Properties>
</file>